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TIF" ContentType="image/tiff"/>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05" autoAdjust="0"/>
    <p:restoredTop sz="94660"/>
  </p:normalViewPr>
  <p:slideViewPr>
    <p:cSldViewPr snapToGrid="0">
      <p:cViewPr varScale="1">
        <p:scale>
          <a:sx n="82" d="100"/>
          <a:sy n="82" d="100"/>
        </p:scale>
        <p:origin x="37" y="392"/>
      </p:cViewPr>
      <p:guideLst/>
    </p:cSldViewPr>
  </p:slideViewPr>
  <p:notesTextViewPr>
    <p:cViewPr>
      <p:scale>
        <a:sx n="1" d="1"/>
        <a:sy n="1" d="1"/>
      </p:scale>
      <p:origin x="0" y="0"/>
    </p:cViewPr>
  </p:notesTextViewPr>
  <p:sorterViewPr>
    <p:cViewPr>
      <p:scale>
        <a:sx n="100" d="100"/>
        <a:sy n="100" d="100"/>
      </p:scale>
      <p:origin x="0" y="-2795"/>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2ABF04-7744-4534-832D-4CB82E6E42A9}" type="datetimeFigureOut">
              <a:rPr lang="en-GB" smtClean="0"/>
              <a:t>12/06/2017</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2AE60C-D3C8-4B09-9EEC-D52EABAA3FCE}" type="slidenum">
              <a:rPr lang="en-GB" smtClean="0"/>
              <a:t>‹#›</a:t>
            </a:fld>
            <a:endParaRPr lang="en-GB"/>
          </a:p>
        </p:txBody>
      </p:sp>
    </p:spTree>
    <p:extLst>
      <p:ext uri="{BB962C8B-B14F-4D97-AF65-F5344CB8AC3E}">
        <p14:creationId xmlns:p14="http://schemas.microsoft.com/office/powerpoint/2010/main" val="27828984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7108CE02-8309-4290-AA76-99BB290CF847}" type="slidenum">
              <a:rPr lang="en-GB" smtClean="0">
                <a:latin typeface="Arial" pitchFamily="34" charset="0"/>
                <a:ea typeface="ＭＳ Ｐゴシック" pitchFamily="34" charset="-128"/>
              </a:rPr>
              <a:pPr/>
              <a:t>7</a:t>
            </a:fld>
            <a:endParaRPr lang="en-GB">
              <a:latin typeface="Arial" pitchFamily="34" charset="0"/>
              <a:ea typeface="ＭＳ Ｐゴシック" pitchFamily="34" charset="-128"/>
            </a:endParaRPr>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p:spPr>
        <p:txBody>
          <a:bodyPr/>
          <a:lstStyle/>
          <a:p>
            <a:pPr eaLnBrk="1" hangingPunct="1"/>
            <a:endParaRPr lang="en-US">
              <a:latin typeface="Arial" pitchFamily="34" charset="0"/>
              <a:ea typeface="ＭＳ Ｐゴシック" pitchFamily="34" charset="-128"/>
            </a:endParaRPr>
          </a:p>
        </p:txBody>
      </p:sp>
    </p:spTree>
    <p:extLst>
      <p:ext uri="{BB962C8B-B14F-4D97-AF65-F5344CB8AC3E}">
        <p14:creationId xmlns:p14="http://schemas.microsoft.com/office/powerpoint/2010/main" val="34306293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271A2963-F37E-4F56-9D1D-AFD4F0CBACF2}" type="datetimeFigureOut">
              <a:rPr lang="en-GB" smtClean="0"/>
              <a:t>12/06/2017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EFFF255-3F41-4B72-B0E8-580DBF13EA04}" type="slidenum">
              <a:rPr lang="en-GB" smtClean="0"/>
              <a:t>‹#›</a:t>
            </a:fld>
            <a:endParaRPr lang="en-GB"/>
          </a:p>
        </p:txBody>
      </p:sp>
    </p:spTree>
    <p:extLst>
      <p:ext uri="{BB962C8B-B14F-4D97-AF65-F5344CB8AC3E}">
        <p14:creationId xmlns:p14="http://schemas.microsoft.com/office/powerpoint/2010/main" val="34540560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71A2963-F37E-4F56-9D1D-AFD4F0CBACF2}" type="datetimeFigureOut">
              <a:rPr lang="en-GB" smtClean="0"/>
              <a:t>12/06/2017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EFFF255-3F41-4B72-B0E8-580DBF13EA04}" type="slidenum">
              <a:rPr lang="en-GB" smtClean="0"/>
              <a:t>‹#›</a:t>
            </a:fld>
            <a:endParaRPr lang="en-GB"/>
          </a:p>
        </p:txBody>
      </p:sp>
    </p:spTree>
    <p:extLst>
      <p:ext uri="{BB962C8B-B14F-4D97-AF65-F5344CB8AC3E}">
        <p14:creationId xmlns:p14="http://schemas.microsoft.com/office/powerpoint/2010/main" val="4249559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71A2963-F37E-4F56-9D1D-AFD4F0CBACF2}" type="datetimeFigureOut">
              <a:rPr lang="en-GB" smtClean="0"/>
              <a:t>12/06/2017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EFFF255-3F41-4B72-B0E8-580DBF13EA04}" type="slidenum">
              <a:rPr lang="en-GB" smtClean="0"/>
              <a:t>‹#›</a:t>
            </a:fld>
            <a:endParaRPr lang="en-GB"/>
          </a:p>
        </p:txBody>
      </p:sp>
    </p:spTree>
    <p:extLst>
      <p:ext uri="{BB962C8B-B14F-4D97-AF65-F5344CB8AC3E}">
        <p14:creationId xmlns:p14="http://schemas.microsoft.com/office/powerpoint/2010/main" val="42087405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71A2963-F37E-4F56-9D1D-AFD4F0CBACF2}" type="datetimeFigureOut">
              <a:rPr lang="en-GB" smtClean="0"/>
              <a:t>12/06/2017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EFFF255-3F41-4B72-B0E8-580DBF13EA04}" type="slidenum">
              <a:rPr lang="en-GB" smtClean="0"/>
              <a:t>‹#›</a:t>
            </a:fld>
            <a:endParaRPr lang="en-GB"/>
          </a:p>
        </p:txBody>
      </p:sp>
    </p:spTree>
    <p:extLst>
      <p:ext uri="{BB962C8B-B14F-4D97-AF65-F5344CB8AC3E}">
        <p14:creationId xmlns:p14="http://schemas.microsoft.com/office/powerpoint/2010/main" val="8667362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71A2963-F37E-4F56-9D1D-AFD4F0CBACF2}" type="datetimeFigureOut">
              <a:rPr lang="en-GB" smtClean="0"/>
              <a:t>12/06/2017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EFFF255-3F41-4B72-B0E8-580DBF13EA04}" type="slidenum">
              <a:rPr lang="en-GB" smtClean="0"/>
              <a:t>‹#›</a:t>
            </a:fld>
            <a:endParaRPr lang="en-GB"/>
          </a:p>
        </p:txBody>
      </p:sp>
    </p:spTree>
    <p:extLst>
      <p:ext uri="{BB962C8B-B14F-4D97-AF65-F5344CB8AC3E}">
        <p14:creationId xmlns:p14="http://schemas.microsoft.com/office/powerpoint/2010/main" val="32061425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71A2963-F37E-4F56-9D1D-AFD4F0CBACF2}" type="datetimeFigureOut">
              <a:rPr lang="en-GB" smtClean="0"/>
              <a:t>12/06/2017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EFFF255-3F41-4B72-B0E8-580DBF13EA04}" type="slidenum">
              <a:rPr lang="en-GB" smtClean="0"/>
              <a:t>‹#›</a:t>
            </a:fld>
            <a:endParaRPr lang="en-GB"/>
          </a:p>
        </p:txBody>
      </p:sp>
    </p:spTree>
    <p:extLst>
      <p:ext uri="{BB962C8B-B14F-4D97-AF65-F5344CB8AC3E}">
        <p14:creationId xmlns:p14="http://schemas.microsoft.com/office/powerpoint/2010/main" val="2325073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271A2963-F37E-4F56-9D1D-AFD4F0CBACF2}" type="datetimeFigureOut">
              <a:rPr lang="en-GB" smtClean="0"/>
              <a:t>12/06/2017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EFFF255-3F41-4B72-B0E8-580DBF13EA04}" type="slidenum">
              <a:rPr lang="en-GB" smtClean="0"/>
              <a:t>‹#›</a:t>
            </a:fld>
            <a:endParaRPr lang="en-GB"/>
          </a:p>
        </p:txBody>
      </p:sp>
    </p:spTree>
    <p:extLst>
      <p:ext uri="{BB962C8B-B14F-4D97-AF65-F5344CB8AC3E}">
        <p14:creationId xmlns:p14="http://schemas.microsoft.com/office/powerpoint/2010/main" val="23368401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71A2963-F37E-4F56-9D1D-AFD4F0CBACF2}" type="datetimeFigureOut">
              <a:rPr lang="en-GB" smtClean="0"/>
              <a:t>12/06/2017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EFFF255-3F41-4B72-B0E8-580DBF13EA04}" type="slidenum">
              <a:rPr lang="en-GB" smtClean="0"/>
              <a:t>‹#›</a:t>
            </a:fld>
            <a:endParaRPr lang="en-GB"/>
          </a:p>
        </p:txBody>
      </p:sp>
    </p:spTree>
    <p:extLst>
      <p:ext uri="{BB962C8B-B14F-4D97-AF65-F5344CB8AC3E}">
        <p14:creationId xmlns:p14="http://schemas.microsoft.com/office/powerpoint/2010/main" val="180438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1A2963-F37E-4F56-9D1D-AFD4F0CBACF2}" type="datetimeFigureOut">
              <a:rPr lang="en-GB" smtClean="0"/>
              <a:t>12/06/2017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EFFF255-3F41-4B72-B0E8-580DBF13EA04}" type="slidenum">
              <a:rPr lang="en-GB" smtClean="0"/>
              <a:t>‹#›</a:t>
            </a:fld>
            <a:endParaRPr lang="en-GB"/>
          </a:p>
        </p:txBody>
      </p:sp>
    </p:spTree>
    <p:extLst>
      <p:ext uri="{BB962C8B-B14F-4D97-AF65-F5344CB8AC3E}">
        <p14:creationId xmlns:p14="http://schemas.microsoft.com/office/powerpoint/2010/main" val="28034810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71A2963-F37E-4F56-9D1D-AFD4F0CBACF2}" type="datetimeFigureOut">
              <a:rPr lang="en-GB" smtClean="0"/>
              <a:t>12/06/2017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EFFF255-3F41-4B72-B0E8-580DBF13EA04}" type="slidenum">
              <a:rPr lang="en-GB" smtClean="0"/>
              <a:t>‹#›</a:t>
            </a:fld>
            <a:endParaRPr lang="en-GB"/>
          </a:p>
        </p:txBody>
      </p:sp>
    </p:spTree>
    <p:extLst>
      <p:ext uri="{BB962C8B-B14F-4D97-AF65-F5344CB8AC3E}">
        <p14:creationId xmlns:p14="http://schemas.microsoft.com/office/powerpoint/2010/main" val="4491465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71A2963-F37E-4F56-9D1D-AFD4F0CBACF2}" type="datetimeFigureOut">
              <a:rPr lang="en-GB" smtClean="0"/>
              <a:t>12/06/2017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EFFF255-3F41-4B72-B0E8-580DBF13EA04}" type="slidenum">
              <a:rPr lang="en-GB" smtClean="0"/>
              <a:t>‹#›</a:t>
            </a:fld>
            <a:endParaRPr lang="en-GB"/>
          </a:p>
        </p:txBody>
      </p:sp>
    </p:spTree>
    <p:extLst>
      <p:ext uri="{BB962C8B-B14F-4D97-AF65-F5344CB8AC3E}">
        <p14:creationId xmlns:p14="http://schemas.microsoft.com/office/powerpoint/2010/main" val="25633751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1A2963-F37E-4F56-9D1D-AFD4F0CBACF2}" type="datetimeFigureOut">
              <a:rPr lang="en-GB" smtClean="0"/>
              <a:t>12/06/2017</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FFF255-3F41-4B72-B0E8-580DBF13EA04}" type="slidenum">
              <a:rPr lang="en-GB" smtClean="0"/>
              <a:t>‹#›</a:t>
            </a:fld>
            <a:endParaRPr lang="en-GB"/>
          </a:p>
        </p:txBody>
      </p:sp>
    </p:spTree>
    <p:extLst>
      <p:ext uri="{BB962C8B-B14F-4D97-AF65-F5344CB8AC3E}">
        <p14:creationId xmlns:p14="http://schemas.microsoft.com/office/powerpoint/2010/main" val="602202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www.ncbi.nlm.nih.gov/pubmed/?term=Christensen%20H%5bAuthor%5d&amp;cauthor=true&amp;cauthor_uid=25301037" TargetMode="External"/><Relationship Id="rId7" Type="http://schemas.openxmlformats.org/officeDocument/2006/relationships/hyperlink" Target="http://www.ncbi.nlm.nih.gov/pubmed/25301037" TargetMode="External"/><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hyperlink" Target="http://www.ncbi.nlm.nih.gov/pubmed/?term=Edmunds%20WJ%5bAuthor%5d&amp;cauthor=true&amp;cauthor_uid=25301037" TargetMode="External"/><Relationship Id="rId5" Type="http://schemas.openxmlformats.org/officeDocument/2006/relationships/hyperlink" Target="http://www.ncbi.nlm.nih.gov/pubmed/?term=Hickman%20M%5bAuthor%5d&amp;cauthor=true&amp;cauthor_uid=25301037" TargetMode="External"/><Relationship Id="rId4" Type="http://schemas.openxmlformats.org/officeDocument/2006/relationships/hyperlink" Target="http://www.ncbi.nlm.nih.gov/pubmed/?term=Trotter%20CL%5bAuthor%5d&amp;cauthor=true&amp;cauthor_uid=25301037"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www.ncbi.nlm.nih.gov/pubmed/23566946" TargetMode="External"/><Relationship Id="rId7" Type="http://schemas.openxmlformats.org/officeDocument/2006/relationships/hyperlink" Target="http://www.ncbi.nlm.nih.gov/pubmed/?term=Trotter%20CL%5bAuthor%5d&amp;cauthor=true&amp;cauthor_uid=23566946" TargetMode="External"/><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hyperlink" Target="http://www.ncbi.nlm.nih.gov/pubmed/?term=Edmunds%20WJ%5bAuthor%5d&amp;cauthor=true&amp;cauthor_uid=23566946" TargetMode="External"/><Relationship Id="rId5" Type="http://schemas.openxmlformats.org/officeDocument/2006/relationships/hyperlink" Target="http://www.ncbi.nlm.nih.gov/pubmed/?term=Hickman%20M%5bAuthor%5d&amp;cauthor=true&amp;cauthor_uid=23566946" TargetMode="External"/><Relationship Id="rId4" Type="http://schemas.openxmlformats.org/officeDocument/2006/relationships/hyperlink" Target="http://www.ncbi.nlm.nih.gov/pubmed/?term=Christensen%20H%5bAuthor%5d&amp;cauthor=true&amp;cauthor_uid=23566946"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dx.doi.org/10.1016/S1473-3099(16)00139-0"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6.TIF"/><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5.TIF"/><Relationship Id="rId5" Type="http://schemas.openxmlformats.org/officeDocument/2006/relationships/image" Target="../media/image4.TIF"/><Relationship Id="rId4" Type="http://schemas.openxmlformats.org/officeDocument/2006/relationships/image" Target="../media/image3.TIF"/></Relationships>
</file>

<file path=ppt/slides/_rels/slide4.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8.emf"/></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10.emf"/><Relationship Id="rId4" Type="http://schemas.openxmlformats.org/officeDocument/2006/relationships/oleObject" Target="../embeddings/oleObject2.bin"/></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324003" y="1772793"/>
            <a:ext cx="9144000" cy="942410"/>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200" dirty="0">
                <a:latin typeface="+mn-lt"/>
              </a:rPr>
              <a:t>Meningococcal vaccination in the UK – C, B and W</a:t>
            </a:r>
          </a:p>
        </p:txBody>
      </p:sp>
      <p:sp>
        <p:nvSpPr>
          <p:cNvPr id="5" name="Subtitle 2"/>
          <p:cNvSpPr txBox="1">
            <a:spLocks/>
          </p:cNvSpPr>
          <p:nvPr/>
        </p:nvSpPr>
        <p:spPr>
          <a:xfrm>
            <a:off x="1410346" y="3710526"/>
            <a:ext cx="9144000" cy="125409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2000" dirty="0"/>
              <a:t>Prof. David M Salisbury CB FRCP FRCPCH FFPH </a:t>
            </a:r>
            <a:r>
              <a:rPr lang="en-GB" sz="2000" dirty="0" err="1"/>
              <a:t>FMedSci</a:t>
            </a:r>
            <a:endParaRPr lang="en-GB" sz="2000" dirty="0"/>
          </a:p>
          <a:p>
            <a:pPr marL="0" indent="0" algn="ctr">
              <a:buNone/>
            </a:pPr>
            <a:r>
              <a:rPr lang="en-GB" sz="2000" dirty="0"/>
              <a:t>Centre on Global Health Security, Royal Institute of International Affairs, London</a:t>
            </a:r>
          </a:p>
        </p:txBody>
      </p:sp>
      <p:sp>
        <p:nvSpPr>
          <p:cNvPr id="6" name="TextBox 5"/>
          <p:cNvSpPr txBox="1"/>
          <p:nvPr/>
        </p:nvSpPr>
        <p:spPr>
          <a:xfrm>
            <a:off x="2035444" y="5786432"/>
            <a:ext cx="979492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Declaration of Interest: DMS has acted as a paid consultant to vaccine manufacturers.</a:t>
            </a:r>
          </a:p>
        </p:txBody>
      </p:sp>
    </p:spTree>
    <p:extLst>
      <p:ext uri="{BB962C8B-B14F-4D97-AF65-F5344CB8AC3E}">
        <p14:creationId xmlns:p14="http://schemas.microsoft.com/office/powerpoint/2010/main" val="15510592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8299" y="116632"/>
            <a:ext cx="6353175" cy="3714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2063552" y="3645025"/>
            <a:ext cx="8208912" cy="3139321"/>
          </a:xfrm>
          <a:prstGeom prst="rect">
            <a:avLst/>
          </a:prstGeom>
        </p:spPr>
        <p:txBody>
          <a:bodyPr wrap="square">
            <a:spAutoFit/>
          </a:bodyPr>
          <a:lstStyle/>
          <a:p>
            <a:pPr marL="342900" indent="-342900">
              <a:buBlip>
                <a:blip r:embed="rId3"/>
              </a:buBlip>
            </a:pPr>
            <a:r>
              <a:rPr lang="en-GB" sz="2200" dirty="0"/>
              <a:t>Teenagers will soon be vaccinated against deadly meningitis W after a steep rise in the number of cases, Public Health England has announced. </a:t>
            </a:r>
          </a:p>
          <a:p>
            <a:pPr marL="342900" indent="-342900">
              <a:buBlip>
                <a:blip r:embed="rId3"/>
              </a:buBlip>
            </a:pPr>
            <a:r>
              <a:rPr lang="en-GB" sz="2200" dirty="0"/>
              <a:t>There were 22 confirmed cases in 2009, 117 last year and experts predict even more cases in the future. </a:t>
            </a:r>
          </a:p>
          <a:p>
            <a:pPr marL="342900" indent="-342900">
              <a:buBlip>
                <a:blip r:embed="rId3"/>
              </a:buBlip>
            </a:pPr>
            <a:r>
              <a:rPr lang="en-GB" sz="2200" dirty="0"/>
              <a:t>Meningitis W also has a higher-than-usual death rate. </a:t>
            </a:r>
          </a:p>
          <a:p>
            <a:pPr marL="342900" indent="-342900">
              <a:buBlip>
                <a:blip r:embed="rId3"/>
              </a:buBlip>
            </a:pPr>
            <a:r>
              <a:rPr lang="en-GB" sz="2200" dirty="0"/>
              <a:t>The government's Joint Committee on Vaccination and Immunisation called for 14 to 18-year-olds to be vaccinated "as soon as possible".</a:t>
            </a:r>
          </a:p>
        </p:txBody>
      </p:sp>
    </p:spTree>
    <p:extLst>
      <p:ext uri="{BB962C8B-B14F-4D97-AF65-F5344CB8AC3E}">
        <p14:creationId xmlns:p14="http://schemas.microsoft.com/office/powerpoint/2010/main" val="24077595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70254" y="2813927"/>
            <a:ext cx="7906276" cy="707886"/>
          </a:xfrm>
          <a:prstGeom prst="rect">
            <a:avLst/>
          </a:prstGeom>
          <a:noFill/>
        </p:spPr>
        <p:txBody>
          <a:bodyPr wrap="square" rtlCol="0">
            <a:spAutoFit/>
          </a:bodyPr>
          <a:lstStyle/>
          <a:p>
            <a:pPr algn="ctr"/>
            <a:r>
              <a:rPr lang="en-GB" sz="4000" dirty="0"/>
              <a:t>Group B meningococcal disease</a:t>
            </a:r>
          </a:p>
        </p:txBody>
      </p:sp>
    </p:spTree>
    <p:extLst>
      <p:ext uri="{BB962C8B-B14F-4D97-AF65-F5344CB8AC3E}">
        <p14:creationId xmlns:p14="http://schemas.microsoft.com/office/powerpoint/2010/main" val="30324969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1239" y="1481139"/>
            <a:ext cx="7629525" cy="3895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991544" y="188641"/>
            <a:ext cx="8064896" cy="1323439"/>
          </a:xfrm>
          <a:prstGeom prst="rect">
            <a:avLst/>
          </a:prstGeom>
          <a:noFill/>
        </p:spPr>
        <p:txBody>
          <a:bodyPr wrap="square" rtlCol="0">
            <a:spAutoFit/>
          </a:bodyPr>
          <a:lstStyle/>
          <a:p>
            <a:r>
              <a:rPr lang="en-GB" sz="2000" dirty="0"/>
              <a:t>Number of cases of meningococcal disease over time in England and Wales. Principal data from Notifications of Infectious Disease (NOIDS) for England and Wales, with sections indicating diseases reported during different time periods.</a:t>
            </a:r>
          </a:p>
        </p:txBody>
      </p:sp>
      <p:sp>
        <p:nvSpPr>
          <p:cNvPr id="3" name="TextBox 2"/>
          <p:cNvSpPr txBox="1"/>
          <p:nvPr/>
        </p:nvSpPr>
        <p:spPr>
          <a:xfrm>
            <a:off x="2281238" y="5657671"/>
            <a:ext cx="7775202" cy="1477328"/>
          </a:xfrm>
          <a:prstGeom prst="rect">
            <a:avLst/>
          </a:prstGeom>
          <a:noFill/>
        </p:spPr>
        <p:txBody>
          <a:bodyPr wrap="square" rtlCol="0">
            <a:spAutoFit/>
          </a:bodyPr>
          <a:lstStyle/>
          <a:p>
            <a:r>
              <a:rPr lang="en-GB" b="1" dirty="0"/>
              <a:t>Re-evaluating cost effectiveness of universal meningitis vaccination (</a:t>
            </a:r>
            <a:r>
              <a:rPr lang="en-GB" b="1" dirty="0" err="1"/>
              <a:t>Bexsero</a:t>
            </a:r>
            <a:r>
              <a:rPr lang="en-GB" b="1" dirty="0"/>
              <a:t>) in England: modelling study.</a:t>
            </a:r>
          </a:p>
          <a:p>
            <a:r>
              <a:rPr lang="en-GB" dirty="0">
                <a:hlinkClick r:id="rId3"/>
              </a:rPr>
              <a:t>Christensen H</a:t>
            </a:r>
            <a:r>
              <a:rPr lang="en-GB" dirty="0"/>
              <a:t>, </a:t>
            </a:r>
            <a:r>
              <a:rPr lang="en-GB" dirty="0">
                <a:hlinkClick r:id="rId4"/>
              </a:rPr>
              <a:t>Trotter CL</a:t>
            </a:r>
            <a:r>
              <a:rPr lang="en-GB" dirty="0"/>
              <a:t>, </a:t>
            </a:r>
            <a:r>
              <a:rPr lang="en-GB" dirty="0">
                <a:hlinkClick r:id="rId5"/>
              </a:rPr>
              <a:t>Hickman M</a:t>
            </a:r>
            <a:r>
              <a:rPr lang="en-GB" dirty="0"/>
              <a:t>, </a:t>
            </a:r>
            <a:r>
              <a:rPr lang="en-GB" dirty="0">
                <a:hlinkClick r:id="rId6"/>
              </a:rPr>
              <a:t>Edmunds WJ</a:t>
            </a:r>
            <a:r>
              <a:rPr lang="en-GB" dirty="0"/>
              <a:t>. </a:t>
            </a:r>
            <a:r>
              <a:rPr lang="en-GB" dirty="0">
                <a:hlinkClick r:id="rId7" tooltip="BMJ (Clinical research ed.)."/>
              </a:rPr>
              <a:t>BMJ.</a:t>
            </a:r>
            <a:r>
              <a:rPr lang="en-GB" dirty="0"/>
              <a:t> 2014 Oct 9;349:g5725. </a:t>
            </a:r>
            <a:r>
              <a:rPr lang="en-GB" dirty="0" err="1"/>
              <a:t>doi</a:t>
            </a:r>
            <a:r>
              <a:rPr lang="en-GB" dirty="0"/>
              <a:t>: 10.1136/bmj.g5725</a:t>
            </a:r>
          </a:p>
          <a:p>
            <a:endParaRPr lang="en-GB" dirty="0"/>
          </a:p>
        </p:txBody>
      </p:sp>
    </p:spTree>
    <p:extLst>
      <p:ext uri="{BB962C8B-B14F-4D97-AF65-F5344CB8AC3E}">
        <p14:creationId xmlns:p14="http://schemas.microsoft.com/office/powerpoint/2010/main" val="15065429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63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1504" y="109890"/>
            <a:ext cx="8919924" cy="66314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964584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83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1239" y="1260698"/>
            <a:ext cx="7629525" cy="4400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1847528" y="44625"/>
            <a:ext cx="8496944" cy="1200329"/>
          </a:xfrm>
          <a:prstGeom prst="rect">
            <a:avLst/>
          </a:prstGeom>
        </p:spPr>
        <p:txBody>
          <a:bodyPr wrap="square">
            <a:spAutoFit/>
          </a:bodyPr>
          <a:lstStyle/>
          <a:p>
            <a:r>
              <a:rPr lang="en-GB" dirty="0">
                <a:latin typeface="Calibri" panose="020F0502020204030204" pitchFamily="34" charset="0"/>
              </a:rPr>
              <a:t>Cost-effectiveness acceptability curves for the cohort model in scenarios analyses. Curves show results under routine infant vaccination (strategy A) of the effect of varying cost (per dose) of the vaccine, vaccine duration of protection (given in months following the priming and booster doses) and vaccine efficacy (VE).</a:t>
            </a:r>
          </a:p>
        </p:txBody>
      </p:sp>
      <p:sp>
        <p:nvSpPr>
          <p:cNvPr id="4" name="Rectangle 3"/>
          <p:cNvSpPr/>
          <p:nvPr/>
        </p:nvSpPr>
        <p:spPr>
          <a:xfrm>
            <a:off x="1775520" y="5736158"/>
            <a:ext cx="8640960" cy="1077218"/>
          </a:xfrm>
          <a:prstGeom prst="rect">
            <a:avLst/>
          </a:prstGeom>
        </p:spPr>
        <p:txBody>
          <a:bodyPr wrap="square">
            <a:spAutoFit/>
          </a:bodyPr>
          <a:lstStyle/>
          <a:p>
            <a:r>
              <a:rPr lang="en-GB" sz="1600" dirty="0">
                <a:latin typeface="+mj-lt"/>
                <a:hlinkClick r:id="rId3" tooltip="Vaccine."/>
              </a:rPr>
              <a:t>Vaccine.</a:t>
            </a:r>
            <a:r>
              <a:rPr lang="en-GB" sz="1600" dirty="0">
                <a:latin typeface="+mj-lt"/>
              </a:rPr>
              <a:t> 2013 May 28;31(23):2638-46. </a:t>
            </a:r>
            <a:r>
              <a:rPr lang="en-GB" sz="1600" dirty="0" err="1">
                <a:latin typeface="+mj-lt"/>
              </a:rPr>
              <a:t>doi</a:t>
            </a:r>
            <a:r>
              <a:rPr lang="en-GB" sz="1600" dirty="0">
                <a:latin typeface="+mj-lt"/>
              </a:rPr>
              <a:t>: 10.1016/j.vaccine.2013.03.034. </a:t>
            </a:r>
            <a:r>
              <a:rPr lang="en-GB" sz="1600" dirty="0" err="1">
                <a:latin typeface="+mj-lt"/>
              </a:rPr>
              <a:t>Epub</a:t>
            </a:r>
            <a:r>
              <a:rPr lang="en-GB" sz="1600" dirty="0">
                <a:latin typeface="+mj-lt"/>
              </a:rPr>
              <a:t> 2013 Apr 6.</a:t>
            </a:r>
          </a:p>
          <a:p>
            <a:r>
              <a:rPr lang="en-GB" sz="1600" b="1" dirty="0">
                <a:latin typeface="+mj-lt"/>
              </a:rPr>
              <a:t>Introducing vaccination against </a:t>
            </a:r>
            <a:r>
              <a:rPr lang="en-GB" sz="1600" b="1" dirty="0" err="1">
                <a:latin typeface="+mj-lt"/>
              </a:rPr>
              <a:t>serogroup</a:t>
            </a:r>
            <a:r>
              <a:rPr lang="en-GB" sz="1600" b="1" dirty="0">
                <a:latin typeface="+mj-lt"/>
              </a:rPr>
              <a:t> B meningococcal disease: an economic and mathematical modelling study of potential impact.</a:t>
            </a:r>
          </a:p>
          <a:p>
            <a:r>
              <a:rPr lang="en-GB" sz="1600" b="1" dirty="0">
                <a:latin typeface="+mj-lt"/>
                <a:hlinkClick r:id="rId4"/>
              </a:rPr>
              <a:t>Christensen H</a:t>
            </a:r>
            <a:r>
              <a:rPr lang="en-GB" sz="1600" b="1" dirty="0">
                <a:latin typeface="+mj-lt"/>
              </a:rPr>
              <a:t>1, </a:t>
            </a:r>
            <a:r>
              <a:rPr lang="en-GB" sz="1600" b="1" dirty="0">
                <a:latin typeface="+mj-lt"/>
                <a:hlinkClick r:id="rId5"/>
              </a:rPr>
              <a:t>Hickman M</a:t>
            </a:r>
            <a:r>
              <a:rPr lang="en-GB" sz="1600" b="1" dirty="0">
                <a:latin typeface="+mj-lt"/>
              </a:rPr>
              <a:t>, </a:t>
            </a:r>
            <a:r>
              <a:rPr lang="en-GB" sz="1600" b="1" dirty="0">
                <a:latin typeface="+mj-lt"/>
                <a:hlinkClick r:id="rId6"/>
              </a:rPr>
              <a:t>Edmunds WJ</a:t>
            </a:r>
            <a:r>
              <a:rPr lang="en-GB" sz="1600" b="1" dirty="0">
                <a:latin typeface="+mj-lt"/>
              </a:rPr>
              <a:t>, </a:t>
            </a:r>
            <a:r>
              <a:rPr lang="en-GB" sz="1600" b="1" dirty="0">
                <a:latin typeface="+mj-lt"/>
                <a:hlinkClick r:id="rId7"/>
              </a:rPr>
              <a:t>Trotter CL</a:t>
            </a:r>
            <a:r>
              <a:rPr lang="en-GB" sz="1600" b="1" dirty="0">
                <a:latin typeface="+mj-lt"/>
              </a:rPr>
              <a:t>.</a:t>
            </a:r>
          </a:p>
        </p:txBody>
      </p:sp>
    </p:spTree>
    <p:extLst>
      <p:ext uri="{BB962C8B-B14F-4D97-AF65-F5344CB8AC3E}">
        <p14:creationId xmlns:p14="http://schemas.microsoft.com/office/powerpoint/2010/main" val="4425855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22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4533" y="1916833"/>
            <a:ext cx="5014887" cy="48217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22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5640" y="188641"/>
            <a:ext cx="6754514" cy="14890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023457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3234" name="Picture 2" descr="Faye Burdet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5000" y="188640"/>
            <a:ext cx="6740624" cy="379160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105720" y="4509121"/>
            <a:ext cx="8064896" cy="646331"/>
          </a:xfrm>
          <a:prstGeom prst="rect">
            <a:avLst/>
          </a:prstGeom>
        </p:spPr>
        <p:txBody>
          <a:bodyPr wrap="square">
            <a:spAutoFit/>
          </a:bodyPr>
          <a:lstStyle/>
          <a:p>
            <a:r>
              <a:rPr lang="en-GB" dirty="0"/>
              <a:t>The petition, which is now the most-signed online petition in parliamentary history, calls for the vaccination of all children up to at least the age of 11.</a:t>
            </a:r>
          </a:p>
        </p:txBody>
      </p:sp>
    </p:spTree>
    <p:extLst>
      <p:ext uri="{BB962C8B-B14F-4D97-AF65-F5344CB8AC3E}">
        <p14:creationId xmlns:p14="http://schemas.microsoft.com/office/powerpoint/2010/main" val="14586309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63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0024" y="44625"/>
            <a:ext cx="8820472" cy="3146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1716819" y="3646944"/>
            <a:ext cx="8820472" cy="2677656"/>
          </a:xfrm>
          <a:prstGeom prst="rect">
            <a:avLst/>
          </a:prstGeom>
        </p:spPr>
        <p:txBody>
          <a:bodyPr wrap="square">
            <a:spAutoFit/>
          </a:bodyPr>
          <a:lstStyle/>
          <a:p>
            <a:r>
              <a:rPr lang="en-GB" sz="2400" dirty="0"/>
              <a:t>Sarah Wollaston, a doctor and senior Tory MP, said: “This is a very serious condition but if we’re to run vaccination policy purely on the size of a petition then we would run ourselves into very difficult territory.”</a:t>
            </a:r>
          </a:p>
          <a:p>
            <a:r>
              <a:rPr lang="en-GB" sz="2400" dirty="0"/>
              <a:t>However, she added that there was a “case to review the formula that is used to weigh up cost-effectiveness and I think that is what should now happen”.</a:t>
            </a:r>
          </a:p>
        </p:txBody>
      </p:sp>
    </p:spTree>
    <p:extLst>
      <p:ext uri="{BB962C8B-B14F-4D97-AF65-F5344CB8AC3E}">
        <p14:creationId xmlns:p14="http://schemas.microsoft.com/office/powerpoint/2010/main" val="561438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81200" y="6504802"/>
            <a:ext cx="8153400" cy="276999"/>
          </a:xfrm>
          <a:prstGeom prst="rect">
            <a:avLst/>
          </a:prstGeom>
        </p:spPr>
        <p:txBody>
          <a:bodyPr wrap="square">
            <a:spAutoFit/>
          </a:bodyPr>
          <a:lstStyle/>
          <a:p>
            <a:pPr algn="ctr"/>
            <a:r>
              <a:rPr lang="en-GB" sz="1200" dirty="0">
                <a:hlinkClick r:id="rId2"/>
              </a:rPr>
              <a:t>http://dx.doi.org/10.1016/S1473-3099(16)00139-0</a:t>
            </a:r>
            <a:endParaRPr lang="en-GB" sz="1200" dirty="0"/>
          </a:p>
        </p:txBody>
      </p:sp>
      <p:pic>
        <p:nvPicPr>
          <p:cNvPr id="4" name="Picture 3"/>
          <p:cNvPicPr>
            <a:picLocks noChangeAspect="1"/>
          </p:cNvPicPr>
          <p:nvPr/>
        </p:nvPicPr>
        <p:blipFill>
          <a:blip r:embed="rId3"/>
          <a:stretch>
            <a:fillRect/>
          </a:stretch>
        </p:blipFill>
        <p:spPr>
          <a:xfrm>
            <a:off x="2647950" y="740612"/>
            <a:ext cx="6819900" cy="478589"/>
          </a:xfrm>
          <a:prstGeom prst="rect">
            <a:avLst/>
          </a:prstGeom>
        </p:spPr>
      </p:pic>
      <p:sp>
        <p:nvSpPr>
          <p:cNvPr id="5" name="TextBox 4"/>
          <p:cNvSpPr txBox="1"/>
          <p:nvPr/>
        </p:nvSpPr>
        <p:spPr>
          <a:xfrm>
            <a:off x="2362200" y="2263676"/>
            <a:ext cx="7772400" cy="3046988"/>
          </a:xfrm>
          <a:prstGeom prst="rect">
            <a:avLst/>
          </a:prstGeom>
          <a:noFill/>
        </p:spPr>
        <p:txBody>
          <a:bodyPr wrap="square" rtlCol="0">
            <a:spAutoFit/>
          </a:bodyPr>
          <a:lstStyle/>
          <a:p>
            <a:pPr marL="342900" indent="-342900">
              <a:buFont typeface="Arial" panose="020B0604020202020204" pitchFamily="34" charset="0"/>
              <a:buChar char="•"/>
            </a:pPr>
            <a:r>
              <a:rPr lang="en-GB" sz="2400" dirty="0"/>
              <a:t>Paying for vaccines requires hard decisions, especially when subject to the full glare of public scrutiny. </a:t>
            </a:r>
          </a:p>
          <a:p>
            <a:pPr marL="342900" indent="-342900">
              <a:buFont typeface="Arial" panose="020B0604020202020204" pitchFamily="34" charset="0"/>
              <a:buChar char="•"/>
            </a:pPr>
            <a:r>
              <a:rPr lang="en-GB" sz="2400" dirty="0"/>
              <a:t>There is no easy solution. </a:t>
            </a:r>
          </a:p>
          <a:p>
            <a:pPr marL="342900" indent="-342900">
              <a:buFont typeface="Arial" panose="020B0604020202020204" pitchFamily="34" charset="0"/>
              <a:buChar char="•"/>
            </a:pPr>
            <a:r>
              <a:rPr lang="en-GB" sz="2400" dirty="0"/>
              <a:t>Each case will be debated, settled, and judged on its own merits. </a:t>
            </a:r>
          </a:p>
          <a:p>
            <a:pPr marL="342900" indent="-342900">
              <a:buFont typeface="Arial" panose="020B0604020202020204" pitchFamily="34" charset="0"/>
              <a:buChar char="•"/>
            </a:pPr>
            <a:r>
              <a:rPr lang="en-GB" sz="2400" dirty="0"/>
              <a:t>For meningitis B vaccination, it seems this particular debate is, for now, over. </a:t>
            </a:r>
          </a:p>
          <a:p>
            <a:endParaRPr lang="en-GB" sz="2400" dirty="0"/>
          </a:p>
        </p:txBody>
      </p:sp>
    </p:spTree>
    <p:extLst>
      <p:ext uri="{BB962C8B-B14F-4D97-AF65-F5344CB8AC3E}">
        <p14:creationId xmlns:p14="http://schemas.microsoft.com/office/powerpoint/2010/main" val="3921581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2039" y="0"/>
            <a:ext cx="11927922" cy="6858000"/>
          </a:xfrm>
          <a:prstGeom prst="rect">
            <a:avLst/>
          </a:prstGeom>
        </p:spPr>
      </p:pic>
    </p:spTree>
    <p:extLst>
      <p:ext uri="{BB962C8B-B14F-4D97-AF65-F5344CB8AC3E}">
        <p14:creationId xmlns:p14="http://schemas.microsoft.com/office/powerpoint/2010/main" val="19375277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124293" y="0"/>
            <a:ext cx="8129051" cy="6733821"/>
          </a:xfrm>
          <a:prstGeom prst="rect">
            <a:avLst/>
          </a:prstGeom>
        </p:spPr>
      </p:pic>
    </p:spTree>
    <p:extLst>
      <p:ext uri="{BB962C8B-B14F-4D97-AF65-F5344CB8AC3E}">
        <p14:creationId xmlns:p14="http://schemas.microsoft.com/office/powerpoint/2010/main" val="3680419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153637" y="0"/>
            <a:ext cx="10030500" cy="6858000"/>
          </a:xfrm>
          <a:prstGeom prst="rect">
            <a:avLst/>
          </a:prstGeom>
        </p:spPr>
      </p:pic>
    </p:spTree>
    <p:extLst>
      <p:ext uri="{BB962C8B-B14F-4D97-AF65-F5344CB8AC3E}">
        <p14:creationId xmlns:p14="http://schemas.microsoft.com/office/powerpoint/2010/main" val="29444552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77618" y="1207390"/>
            <a:ext cx="9468678" cy="4524315"/>
          </a:xfrm>
          <a:prstGeom prst="rect">
            <a:avLst/>
          </a:prstGeom>
        </p:spPr>
        <p:txBody>
          <a:bodyPr wrap="square">
            <a:spAutoFit/>
          </a:bodyPr>
          <a:lstStyle/>
          <a:p>
            <a:pPr marL="457200" indent="-457200">
              <a:buClr>
                <a:srgbClr val="FF0000"/>
              </a:buClr>
              <a:buFont typeface="Wingdings" panose="05000000000000000000" pitchFamily="2" charset="2"/>
              <a:buChar char="§"/>
            </a:pPr>
            <a:r>
              <a:rPr lang="en-GB" sz="3200" dirty="0"/>
              <a:t>Compared with the pre-vaccine period, there was a 50% incidence rate ratio (IRR) reduction in </a:t>
            </a:r>
            <a:r>
              <a:rPr lang="en-GB" sz="3200" dirty="0" err="1"/>
              <a:t>MenB</a:t>
            </a:r>
            <a:r>
              <a:rPr lang="en-GB" sz="3200" dirty="0"/>
              <a:t> cases in the vaccine-eligible cohort (37 cases vs average 74 cases; IRR 0·50 [95% CI 0·36–0·71]; p=0·0001), irrespective of the infants’ vaccination status or predicted </a:t>
            </a:r>
            <a:r>
              <a:rPr lang="en-GB" sz="3200" dirty="0" err="1"/>
              <a:t>MenB</a:t>
            </a:r>
            <a:r>
              <a:rPr lang="en-GB" sz="3200" dirty="0"/>
              <a:t> strain coverage. </a:t>
            </a:r>
          </a:p>
          <a:p>
            <a:pPr marL="457200" indent="-457200">
              <a:buClr>
                <a:srgbClr val="FF0000"/>
              </a:buClr>
              <a:buFont typeface="Wingdings" panose="05000000000000000000" pitchFamily="2" charset="2"/>
              <a:buChar char="§"/>
            </a:pPr>
            <a:r>
              <a:rPr lang="en-GB" sz="3200" dirty="0"/>
              <a:t>Similar reductions were observed even after adjustment for disease trends in vaccine-eligible and vaccine-ineligible children.</a:t>
            </a:r>
          </a:p>
        </p:txBody>
      </p:sp>
    </p:spTree>
    <p:extLst>
      <p:ext uri="{BB962C8B-B14F-4D97-AF65-F5344CB8AC3E}">
        <p14:creationId xmlns:p14="http://schemas.microsoft.com/office/powerpoint/2010/main" val="35228244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1752600" y="533400"/>
            <a:ext cx="4029289" cy="5791200"/>
          </a:xfrm>
          <a:prstGeom prst="rect">
            <a:avLst/>
          </a:prstGeom>
          <a:ln>
            <a:noFill/>
          </a:ln>
          <a:effectLst>
            <a:outerShdw blurRad="292100" dist="139700" dir="2700000" algn="tl" rotWithShape="0">
              <a:srgbClr val="333333">
                <a:alpha val="65000"/>
              </a:srgbClr>
            </a:outerShdw>
          </a:effectLst>
        </p:spPr>
      </p:pic>
      <p:pic>
        <p:nvPicPr>
          <p:cNvPr id="3" name="Picture 2"/>
          <p:cNvPicPr>
            <a:picLocks noChangeAspect="1"/>
          </p:cNvPicPr>
          <p:nvPr/>
        </p:nvPicPr>
        <p:blipFill>
          <a:blip r:embed="rId4">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6367272" y="457201"/>
            <a:ext cx="3995928" cy="1220131"/>
          </a:xfrm>
          <a:prstGeom prst="rect">
            <a:avLst/>
          </a:prstGeom>
          <a:ln>
            <a:noFill/>
          </a:ln>
          <a:effectLst>
            <a:outerShdw blurRad="292100" dist="139700" dir="2700000" algn="tl" rotWithShape="0">
              <a:srgbClr val="333333">
                <a:alpha val="65000"/>
              </a:srgbClr>
            </a:outerShdw>
          </a:effectLst>
        </p:spPr>
      </p:pic>
      <p:pic>
        <p:nvPicPr>
          <p:cNvPr id="4" name="Picture 3"/>
          <p:cNvPicPr>
            <a:picLocks noChangeAspect="1"/>
          </p:cNvPicPr>
          <p:nvPr/>
        </p:nvPicPr>
        <p:blipFill>
          <a:blip r:embed="rId5">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6248400" y="1958164"/>
            <a:ext cx="4114800" cy="838359"/>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6">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6367272" y="2898648"/>
            <a:ext cx="2036064" cy="3425952"/>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7">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8534400" y="3245338"/>
            <a:ext cx="1828800" cy="246966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008473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991544" y="304800"/>
            <a:ext cx="75438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GB" dirty="0"/>
              <a:t>Laboratory confirmed Group B and C meningococcal disease, </a:t>
            </a:r>
          </a:p>
          <a:p>
            <a:pPr algn="ctr"/>
            <a:r>
              <a:rPr lang="en-GB" dirty="0"/>
              <a:t>England and Wales,</a:t>
            </a:r>
          </a:p>
          <a:p>
            <a:pPr algn="ctr"/>
            <a:r>
              <a:rPr lang="en-GB" dirty="0"/>
              <a:t> July 1994 – 1999 (PHLS data).</a:t>
            </a:r>
          </a:p>
        </p:txBody>
      </p:sp>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143000"/>
            <a:ext cx="7924800" cy="553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49509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351584" y="476673"/>
            <a:ext cx="7560840" cy="830997"/>
          </a:xfrm>
          <a:prstGeom prst="rect">
            <a:avLst/>
          </a:prstGeom>
          <a:noFill/>
        </p:spPr>
        <p:txBody>
          <a:bodyPr wrap="square" rtlCol="0">
            <a:spAutoFit/>
          </a:bodyPr>
          <a:lstStyle/>
          <a:p>
            <a:pPr algn="ctr"/>
            <a:r>
              <a:rPr lang="en-GB" sz="2400" dirty="0">
                <a:latin typeface="+mj-lt"/>
              </a:rPr>
              <a:t>Deaths from Meningococcal disease by age,</a:t>
            </a:r>
          </a:p>
          <a:p>
            <a:pPr algn="ctr"/>
            <a:r>
              <a:rPr lang="en-GB" sz="2400" dirty="0">
                <a:latin typeface="+mj-lt"/>
              </a:rPr>
              <a:t>1994 – 1999, E &amp; W (PHLS data). </a:t>
            </a:r>
          </a:p>
        </p:txBody>
      </p:sp>
      <p:graphicFrame>
        <p:nvGraphicFramePr>
          <p:cNvPr id="5" name="Object 4">
            <a:hlinkClick r:id="" action="ppaction://ole?verb=0"/>
          </p:cNvPr>
          <p:cNvGraphicFramePr>
            <a:graphicFrameLocks/>
          </p:cNvGraphicFramePr>
          <p:nvPr>
            <p:extLst>
              <p:ext uri="{D42A27DB-BD31-4B8C-83A1-F6EECF244321}">
                <p14:modId xmlns:p14="http://schemas.microsoft.com/office/powerpoint/2010/main" val="3096932791"/>
              </p:ext>
            </p:extLst>
          </p:nvPr>
        </p:nvGraphicFramePr>
        <p:xfrm>
          <a:off x="1869506" y="1469457"/>
          <a:ext cx="8372475" cy="5056187"/>
        </p:xfrm>
        <a:graphic>
          <a:graphicData uri="http://schemas.openxmlformats.org/presentationml/2006/ole">
            <mc:AlternateContent xmlns:mc="http://schemas.openxmlformats.org/markup-compatibility/2006">
              <mc:Choice xmlns:v="urn:schemas-microsoft-com:vml" Requires="v">
                <p:oleObj spid="_x0000_s1031" name="Chart" r:id="rId3" imgW="9620351" imgH="5810385" progId="MSGraph.Chart.8">
                  <p:embed followColorScheme="full"/>
                </p:oleObj>
              </mc:Choice>
              <mc:Fallback>
                <p:oleObj name="Chart" r:id="rId3" imgW="9620351" imgH="5810385" progId="MSGraph.Chart.8">
                  <p:embed followColorScheme="full"/>
                  <p:pic>
                    <p:nvPicPr>
                      <p:cNvPr id="4" name="Object 3">
                        <a:hlinkClick r:id="" action="ppaction://ole?verb=0"/>
                      </p:cNvPr>
                      <p:cNvPicPr>
                        <a:picLocks noChangeArrowheads="1"/>
                      </p:cNvPicPr>
                      <p:nvPr/>
                    </p:nvPicPr>
                    <p:blipFill>
                      <a:blip r:embed="rId4"/>
                      <a:srcRect/>
                      <a:stretch>
                        <a:fillRect/>
                      </a:stretch>
                    </p:blipFill>
                    <p:spPr bwMode="auto">
                      <a:xfrm>
                        <a:off x="1869506" y="1469457"/>
                        <a:ext cx="8372475" cy="5056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9163795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743" y="243655"/>
            <a:ext cx="10719366" cy="648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321359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ctrTitle" sz="quarter" idx="4294967295"/>
          </p:nvPr>
        </p:nvSpPr>
        <p:spPr>
          <a:xfrm>
            <a:off x="2063552" y="476673"/>
            <a:ext cx="7708900" cy="768005"/>
          </a:xfrm>
        </p:spPr>
        <p:txBody>
          <a:bodyPr anchor="t">
            <a:normAutofit/>
          </a:bodyPr>
          <a:lstStyle/>
          <a:p>
            <a:pPr algn="ctr" eaLnBrk="1" hangingPunct="1"/>
            <a:r>
              <a:rPr lang="en-US" sz="2800" dirty="0">
                <a:solidFill>
                  <a:schemeClr val="tx2">
                    <a:lumMod val="75000"/>
                  </a:schemeClr>
                </a:solidFill>
                <a:latin typeface="+mn-lt"/>
                <a:cs typeface="Times New Roman" pitchFamily="18" charset="0"/>
              </a:rPr>
              <a:t>Introduction of Meningococcal C vaccine in the UK.</a:t>
            </a:r>
          </a:p>
        </p:txBody>
      </p:sp>
      <p:graphicFrame>
        <p:nvGraphicFramePr>
          <p:cNvPr id="2" name="Object 1"/>
          <p:cNvGraphicFramePr>
            <a:graphicFrameLocks noChangeAspect="1"/>
          </p:cNvGraphicFramePr>
          <p:nvPr>
            <p:extLst/>
          </p:nvPr>
        </p:nvGraphicFramePr>
        <p:xfrm>
          <a:off x="1991545" y="1412776"/>
          <a:ext cx="7944905" cy="4176464"/>
        </p:xfrm>
        <a:graphic>
          <a:graphicData uri="http://schemas.openxmlformats.org/presentationml/2006/ole">
            <mc:AlternateContent xmlns:mc="http://schemas.openxmlformats.org/markup-compatibility/2006">
              <mc:Choice xmlns:v="urn:schemas-microsoft-com:vml" Requires="v">
                <p:oleObj spid="_x0000_s2055" name="Chart" r:id="rId4" imgW="9534449" imgH="5010302" progId="Excel.Chart.8">
                  <p:embed/>
                </p:oleObj>
              </mc:Choice>
              <mc:Fallback>
                <p:oleObj name="Chart" r:id="rId4" imgW="9534449" imgH="5010302" progId="Excel.Chart.8">
                  <p:embed/>
                  <p:pic>
                    <p:nvPicPr>
                      <p:cNvPr id="2"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91545" y="1412776"/>
                        <a:ext cx="7944905" cy="4176464"/>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17131409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16943" y="189274"/>
            <a:ext cx="11358113" cy="4525963"/>
          </a:xfrm>
        </p:spPr>
        <p:txBody>
          <a:bodyPr>
            <a:normAutofit/>
          </a:bodyPr>
          <a:lstStyle/>
          <a:p>
            <a:pPr marL="0" indent="0" algn="ctr">
              <a:buNone/>
            </a:pPr>
            <a:r>
              <a:rPr lang="en-GB" b="1" dirty="0"/>
              <a:t>Reduction in Men C incidence in </a:t>
            </a:r>
            <a:r>
              <a:rPr lang="en-GB" b="1" u="sng" dirty="0">
                <a:solidFill>
                  <a:srgbClr val="FF0000"/>
                </a:solidFill>
              </a:rPr>
              <a:t>unvaccinated groups</a:t>
            </a:r>
            <a:r>
              <a:rPr lang="en-GB" b="1" u="sng" dirty="0">
                <a:solidFill>
                  <a:srgbClr val="C83F70"/>
                </a:solidFill>
              </a:rPr>
              <a:t> </a:t>
            </a:r>
            <a:r>
              <a:rPr lang="en-GB" b="1" dirty="0"/>
              <a:t>by age </a:t>
            </a:r>
            <a:br>
              <a:rPr lang="en-GB" b="1" dirty="0"/>
            </a:br>
            <a:r>
              <a:rPr lang="en-GB" b="1" dirty="0"/>
              <a:t>July 2001</a:t>
            </a:r>
            <a:r>
              <a:rPr lang="en-GB" b="1" dirty="0">
                <a:latin typeface="Times New Roman"/>
                <a:cs typeface="Times New Roman"/>
              </a:rPr>
              <a:t>−</a:t>
            </a:r>
            <a:r>
              <a:rPr lang="en-GB" b="1" dirty="0"/>
              <a:t>June 2002 vs July 1998</a:t>
            </a:r>
            <a:r>
              <a:rPr lang="en-GB" b="1" dirty="0">
                <a:latin typeface="Times New Roman"/>
                <a:cs typeface="Times New Roman"/>
              </a:rPr>
              <a:t>−</a:t>
            </a:r>
            <a:r>
              <a:rPr lang="en-GB" b="1" dirty="0"/>
              <a:t>June 1999</a:t>
            </a:r>
          </a:p>
        </p:txBody>
      </p:sp>
      <p:sp>
        <p:nvSpPr>
          <p:cNvPr id="4" name="TextBox 3"/>
          <p:cNvSpPr txBox="1"/>
          <p:nvPr/>
        </p:nvSpPr>
        <p:spPr>
          <a:xfrm>
            <a:off x="1981200" y="6523285"/>
            <a:ext cx="8229600" cy="123111"/>
          </a:xfrm>
          <a:prstGeom prst="rect">
            <a:avLst/>
          </a:prstGeom>
          <a:noFill/>
        </p:spPr>
        <p:txBody>
          <a:bodyPr wrap="square" lIns="0" tIns="0" rIns="0" bIns="0" rtlCol="0" anchor="b" anchorCtr="0">
            <a:spAutoFit/>
          </a:bodyPr>
          <a:lstStyle/>
          <a:p>
            <a:r>
              <a:rPr lang="en-US" sz="800" dirty="0">
                <a:latin typeface="Calibri"/>
                <a:cs typeface="Calibri"/>
              </a:rPr>
              <a:t>Ramsay ME, Andrews NJ, Trotter CL, et al. </a:t>
            </a:r>
            <a:r>
              <a:rPr lang="en-US" sz="800" i="1" dirty="0">
                <a:latin typeface="Calibri"/>
                <a:cs typeface="Calibri"/>
              </a:rPr>
              <a:t>BMJ</a:t>
            </a:r>
            <a:r>
              <a:rPr lang="en-US" sz="800" dirty="0">
                <a:latin typeface="Calibri"/>
                <a:cs typeface="Calibri"/>
              </a:rPr>
              <a:t> 2003;</a:t>
            </a:r>
            <a:r>
              <a:rPr lang="en-US" sz="800" b="1" dirty="0">
                <a:latin typeface="Calibri"/>
                <a:cs typeface="Calibri"/>
              </a:rPr>
              <a:t>326</a:t>
            </a:r>
            <a:r>
              <a:rPr lang="en-US" sz="800" dirty="0">
                <a:latin typeface="Calibri"/>
                <a:cs typeface="Calibri"/>
              </a:rPr>
              <a:t>(7385):365-6.</a:t>
            </a:r>
            <a:endParaRPr lang="en-GB" sz="800" dirty="0">
              <a:latin typeface="Calibri"/>
              <a:cs typeface="Calibri"/>
            </a:endParaRPr>
          </a:p>
        </p:txBody>
      </p:sp>
      <p:graphicFrame>
        <p:nvGraphicFramePr>
          <p:cNvPr id="5" name="Table 4"/>
          <p:cNvGraphicFramePr>
            <a:graphicFrameLocks noGrp="1"/>
          </p:cNvGraphicFramePr>
          <p:nvPr>
            <p:extLst/>
          </p:nvPr>
        </p:nvGraphicFramePr>
        <p:xfrm>
          <a:off x="897147" y="1144438"/>
          <a:ext cx="10420712" cy="5141346"/>
        </p:xfrm>
        <a:graphic>
          <a:graphicData uri="http://schemas.openxmlformats.org/drawingml/2006/table">
            <a:tbl>
              <a:tblPr firstRow="1" bandRow="1">
                <a:tableStyleId>{5C22544A-7EE6-4342-B048-85BDC9FD1C3A}</a:tableStyleId>
              </a:tblPr>
              <a:tblGrid>
                <a:gridCol w="2485462">
                  <a:extLst>
                    <a:ext uri="{9D8B030D-6E8A-4147-A177-3AD203B41FA5}">
                      <a16:colId xmlns:a16="http://schemas.microsoft.com/office/drawing/2014/main" val="20000"/>
                    </a:ext>
                  </a:extLst>
                </a:gridCol>
                <a:gridCol w="419902">
                  <a:extLst>
                    <a:ext uri="{9D8B030D-6E8A-4147-A177-3AD203B41FA5}">
                      <a16:colId xmlns:a16="http://schemas.microsoft.com/office/drawing/2014/main" val="20001"/>
                    </a:ext>
                  </a:extLst>
                </a:gridCol>
                <a:gridCol w="2072707">
                  <a:extLst>
                    <a:ext uri="{9D8B030D-6E8A-4147-A177-3AD203B41FA5}">
                      <a16:colId xmlns:a16="http://schemas.microsoft.com/office/drawing/2014/main" val="20002"/>
                    </a:ext>
                  </a:extLst>
                </a:gridCol>
                <a:gridCol w="428835">
                  <a:extLst>
                    <a:ext uri="{9D8B030D-6E8A-4147-A177-3AD203B41FA5}">
                      <a16:colId xmlns:a16="http://schemas.microsoft.com/office/drawing/2014/main" val="20003"/>
                    </a:ext>
                  </a:extLst>
                </a:gridCol>
                <a:gridCol w="2072707">
                  <a:extLst>
                    <a:ext uri="{9D8B030D-6E8A-4147-A177-3AD203B41FA5}">
                      <a16:colId xmlns:a16="http://schemas.microsoft.com/office/drawing/2014/main" val="20004"/>
                    </a:ext>
                  </a:extLst>
                </a:gridCol>
                <a:gridCol w="402034">
                  <a:extLst>
                    <a:ext uri="{9D8B030D-6E8A-4147-A177-3AD203B41FA5}">
                      <a16:colId xmlns:a16="http://schemas.microsoft.com/office/drawing/2014/main" val="20005"/>
                    </a:ext>
                  </a:extLst>
                </a:gridCol>
                <a:gridCol w="2539065">
                  <a:extLst>
                    <a:ext uri="{9D8B030D-6E8A-4147-A177-3AD203B41FA5}">
                      <a16:colId xmlns:a16="http://schemas.microsoft.com/office/drawing/2014/main" val="20006"/>
                    </a:ext>
                  </a:extLst>
                </a:gridCol>
              </a:tblGrid>
              <a:tr h="864126">
                <a:tc>
                  <a:txBody>
                    <a:bodyPr/>
                    <a:lstStyle/>
                    <a:p>
                      <a:r>
                        <a:rPr lang="en-GB" sz="1800" dirty="0">
                          <a:latin typeface="Calibri"/>
                          <a:cs typeface="Calibri"/>
                        </a:rPr>
                        <a:t>Age scheduled</a:t>
                      </a:r>
                      <a:br>
                        <a:rPr lang="en-GB" sz="1800" dirty="0">
                          <a:latin typeface="Calibri"/>
                          <a:cs typeface="Calibri"/>
                        </a:rPr>
                      </a:br>
                      <a:r>
                        <a:rPr lang="en-GB" sz="1800" dirty="0">
                          <a:latin typeface="Calibri"/>
                          <a:cs typeface="Calibri"/>
                        </a:rPr>
                        <a:t>for MCC</a:t>
                      </a:r>
                    </a:p>
                  </a:txBody>
                  <a:tcPr marT="93600" marB="93600">
                    <a:solidFill>
                      <a:schemeClr val="tx1">
                        <a:lumMod val="50000"/>
                        <a:lumOff val="50000"/>
                      </a:schemeClr>
                    </a:solidFill>
                  </a:tcPr>
                </a:tc>
                <a:tc>
                  <a:txBody>
                    <a:bodyPr/>
                    <a:lstStyle/>
                    <a:p>
                      <a:endParaRPr lang="en-GB" sz="1400" dirty="0">
                        <a:latin typeface="Calibri"/>
                        <a:cs typeface="Calibri"/>
                      </a:endParaRPr>
                    </a:p>
                  </a:txBody>
                  <a:tcPr marT="93600" marB="93600">
                    <a:noFill/>
                  </a:tcPr>
                </a:tc>
                <a:tc>
                  <a:txBody>
                    <a:bodyPr/>
                    <a:lstStyle/>
                    <a:p>
                      <a:r>
                        <a:rPr lang="en-GB" sz="1800" dirty="0">
                          <a:latin typeface="Calibri"/>
                          <a:cs typeface="Calibri"/>
                        </a:rPr>
                        <a:t>Rate per 10</a:t>
                      </a:r>
                      <a:r>
                        <a:rPr lang="en-GB" sz="1800" baseline="30000" dirty="0">
                          <a:latin typeface="Calibri"/>
                          <a:cs typeface="Calibri"/>
                        </a:rPr>
                        <a:t>5</a:t>
                      </a:r>
                      <a:br>
                        <a:rPr lang="en-GB" sz="1800" baseline="0" dirty="0">
                          <a:latin typeface="Calibri"/>
                          <a:cs typeface="Calibri"/>
                        </a:rPr>
                      </a:br>
                      <a:r>
                        <a:rPr lang="en-GB" sz="1800" dirty="0">
                          <a:latin typeface="Calibri"/>
                          <a:cs typeface="Calibri"/>
                        </a:rPr>
                        <a:t>pre-MCC campaign</a:t>
                      </a:r>
                    </a:p>
                  </a:txBody>
                  <a:tcPr marT="93600" marB="93600">
                    <a:solidFill>
                      <a:srgbClr val="478CBE"/>
                    </a:solidFill>
                  </a:tcPr>
                </a:tc>
                <a:tc>
                  <a:txBody>
                    <a:bodyPr/>
                    <a:lstStyle/>
                    <a:p>
                      <a:endParaRPr lang="en-GB" sz="1400" dirty="0">
                        <a:latin typeface="Calibri"/>
                        <a:cs typeface="Calibri"/>
                      </a:endParaRPr>
                    </a:p>
                  </a:txBody>
                  <a:tcPr marT="93600" marB="93600">
                    <a:noFill/>
                  </a:tcPr>
                </a:tc>
                <a:tc>
                  <a:txBody>
                    <a:bodyPr/>
                    <a:lstStyle/>
                    <a:p>
                      <a:r>
                        <a:rPr lang="en-GB" sz="1800" dirty="0">
                          <a:latin typeface="Calibri"/>
                          <a:cs typeface="Calibri"/>
                        </a:rPr>
                        <a:t>Rate per 10</a:t>
                      </a:r>
                      <a:r>
                        <a:rPr lang="en-GB" sz="1800" baseline="30000" dirty="0">
                          <a:latin typeface="Calibri"/>
                          <a:cs typeface="Calibri"/>
                        </a:rPr>
                        <a:t>5</a:t>
                      </a:r>
                      <a:r>
                        <a:rPr lang="en-GB" sz="1800" baseline="0" dirty="0">
                          <a:latin typeface="Calibri"/>
                          <a:cs typeface="Calibri"/>
                        </a:rPr>
                        <a:t> </a:t>
                      </a:r>
                      <a:r>
                        <a:rPr lang="en-GB" sz="1800" dirty="0">
                          <a:latin typeface="Calibri"/>
                          <a:cs typeface="Calibri"/>
                        </a:rPr>
                        <a:t>post-MCC campaign </a:t>
                      </a:r>
                    </a:p>
                  </a:txBody>
                  <a:tcPr marT="93600" marB="93600">
                    <a:solidFill>
                      <a:srgbClr val="C83F70"/>
                    </a:solidFill>
                  </a:tcPr>
                </a:tc>
                <a:tc>
                  <a:txBody>
                    <a:bodyPr/>
                    <a:lstStyle/>
                    <a:p>
                      <a:endParaRPr lang="en-GB" sz="1400" dirty="0">
                        <a:latin typeface="Calibri"/>
                        <a:cs typeface="Calibri"/>
                      </a:endParaRPr>
                    </a:p>
                  </a:txBody>
                  <a:tcPr marT="93600" marB="93600">
                    <a:noFill/>
                  </a:tcPr>
                </a:tc>
                <a:tc>
                  <a:txBody>
                    <a:bodyPr/>
                    <a:lstStyle/>
                    <a:p>
                      <a:r>
                        <a:rPr lang="en-GB" sz="1800" dirty="0">
                          <a:latin typeface="Calibri"/>
                          <a:cs typeface="Calibri"/>
                        </a:rPr>
                        <a:t>% Reduction</a:t>
                      </a:r>
                    </a:p>
                    <a:p>
                      <a:r>
                        <a:rPr lang="en-GB" sz="1800" dirty="0">
                          <a:latin typeface="Calibri"/>
                          <a:cs typeface="Calibri"/>
                        </a:rPr>
                        <a:t>(95% CI)</a:t>
                      </a:r>
                    </a:p>
                  </a:txBody>
                  <a:tcPr marT="93600" marB="93600">
                    <a:solidFill>
                      <a:schemeClr val="tx1">
                        <a:lumMod val="50000"/>
                        <a:lumOff val="50000"/>
                      </a:schemeClr>
                    </a:solidFill>
                  </a:tcPr>
                </a:tc>
                <a:extLst>
                  <a:ext uri="{0D108BD9-81ED-4DB2-BD59-A6C34878D82A}">
                    <a16:rowId xmlns:a16="http://schemas.microsoft.com/office/drawing/2014/main" val="10000"/>
                  </a:ext>
                </a:extLst>
              </a:tr>
              <a:tr h="423862">
                <a:tc>
                  <a:txBody>
                    <a:bodyPr/>
                    <a:lstStyle/>
                    <a:p>
                      <a:endParaRPr lang="en-GB" sz="1400" dirty="0">
                        <a:latin typeface="Calibri"/>
                        <a:cs typeface="Calibri"/>
                      </a:endParaRPr>
                    </a:p>
                  </a:txBody>
                  <a:tcPr>
                    <a:lnB w="6350" cap="flat" cmpd="sng" algn="ctr">
                      <a:solidFill>
                        <a:prstClr val="black">
                          <a:lumMod val="50000"/>
                          <a:lumOff val="50000"/>
                        </a:prstClr>
                      </a:solidFill>
                      <a:prstDash val="solid"/>
                      <a:round/>
                      <a:headEnd type="none" w="med" len="med"/>
                      <a:tailEnd type="none" w="med" len="med"/>
                    </a:lnB>
                    <a:noFill/>
                  </a:tcPr>
                </a:tc>
                <a:tc>
                  <a:txBody>
                    <a:bodyPr/>
                    <a:lstStyle/>
                    <a:p>
                      <a:endParaRPr lang="en-GB" sz="1400" dirty="0">
                        <a:latin typeface="Calibri"/>
                        <a:cs typeface="Calibri"/>
                      </a:endParaRPr>
                    </a:p>
                  </a:txBody>
                  <a:tcPr>
                    <a:noFill/>
                  </a:tcPr>
                </a:tc>
                <a:tc>
                  <a:txBody>
                    <a:bodyPr/>
                    <a:lstStyle/>
                    <a:p>
                      <a:endParaRPr lang="en-GB" sz="1400" dirty="0">
                        <a:latin typeface="Calibri"/>
                        <a:cs typeface="Calibri"/>
                      </a:endParaRPr>
                    </a:p>
                  </a:txBody>
                  <a:tcPr>
                    <a:lnB w="6350" cap="flat" cmpd="sng" algn="ctr">
                      <a:solidFill>
                        <a:prstClr val="black">
                          <a:lumMod val="50000"/>
                          <a:lumOff val="50000"/>
                        </a:prstClr>
                      </a:solidFill>
                      <a:prstDash val="solid"/>
                      <a:round/>
                      <a:headEnd type="none" w="med" len="med"/>
                      <a:tailEnd type="none" w="med" len="med"/>
                    </a:lnB>
                    <a:noFill/>
                  </a:tcPr>
                </a:tc>
                <a:tc>
                  <a:txBody>
                    <a:bodyPr/>
                    <a:lstStyle/>
                    <a:p>
                      <a:endParaRPr lang="en-GB" sz="1400" dirty="0">
                        <a:latin typeface="Calibri"/>
                        <a:cs typeface="Calibri"/>
                      </a:endParaRPr>
                    </a:p>
                  </a:txBody>
                  <a:tcPr>
                    <a:noFill/>
                  </a:tcPr>
                </a:tc>
                <a:tc>
                  <a:txBody>
                    <a:bodyPr/>
                    <a:lstStyle/>
                    <a:p>
                      <a:endParaRPr lang="en-GB" sz="1400" dirty="0">
                        <a:latin typeface="Calibri"/>
                        <a:cs typeface="Calibri"/>
                      </a:endParaRPr>
                    </a:p>
                  </a:txBody>
                  <a:tcPr>
                    <a:lnB w="6350" cap="flat" cmpd="sng" algn="ctr">
                      <a:solidFill>
                        <a:prstClr val="black">
                          <a:lumMod val="50000"/>
                          <a:lumOff val="50000"/>
                        </a:prstClr>
                      </a:solidFill>
                      <a:prstDash val="solid"/>
                      <a:round/>
                      <a:headEnd type="none" w="med" len="med"/>
                      <a:tailEnd type="none" w="med" len="med"/>
                    </a:lnB>
                    <a:noFill/>
                  </a:tcPr>
                </a:tc>
                <a:tc>
                  <a:txBody>
                    <a:bodyPr/>
                    <a:lstStyle/>
                    <a:p>
                      <a:endParaRPr lang="en-GB" sz="1400" dirty="0">
                        <a:latin typeface="Calibri"/>
                        <a:cs typeface="Calibri"/>
                      </a:endParaRPr>
                    </a:p>
                  </a:txBody>
                  <a:tcPr>
                    <a:noFill/>
                  </a:tcPr>
                </a:tc>
                <a:tc>
                  <a:txBody>
                    <a:bodyPr/>
                    <a:lstStyle/>
                    <a:p>
                      <a:endParaRPr lang="en-GB" sz="1400" dirty="0">
                        <a:latin typeface="Calibri"/>
                        <a:cs typeface="Calibri"/>
                      </a:endParaRPr>
                    </a:p>
                  </a:txBody>
                  <a:tcPr>
                    <a:lnB w="6350" cap="flat" cmpd="sng" algn="ctr">
                      <a:solidFill>
                        <a:prstClr val="black">
                          <a:lumMod val="50000"/>
                          <a:lumOff val="50000"/>
                        </a:prstClr>
                      </a:solidFill>
                      <a:prstDash val="solid"/>
                      <a:round/>
                      <a:headEnd type="none" w="med" len="med"/>
                      <a:tailEnd type="none" w="med" len="med"/>
                    </a:lnB>
                    <a:noFill/>
                  </a:tcPr>
                </a:tc>
                <a:extLst>
                  <a:ext uri="{0D108BD9-81ED-4DB2-BD59-A6C34878D82A}">
                    <a16:rowId xmlns:a16="http://schemas.microsoft.com/office/drawing/2014/main" val="10001"/>
                  </a:ext>
                </a:extLst>
              </a:tr>
              <a:tr h="428687">
                <a:tc>
                  <a:txBody>
                    <a:bodyPr/>
                    <a:lstStyle/>
                    <a:p>
                      <a:r>
                        <a:rPr lang="is-IS" sz="1800" dirty="0">
                          <a:solidFill>
                            <a:schemeClr val="tx1"/>
                          </a:solidFill>
                          <a:latin typeface="Calibri"/>
                          <a:cs typeface="Calibri"/>
                        </a:rPr>
                        <a:t>15-17 yrs</a:t>
                      </a:r>
                      <a:endParaRPr lang="en-GB" sz="1800" dirty="0">
                        <a:solidFill>
                          <a:schemeClr val="tx1"/>
                        </a:solidFill>
                        <a:latin typeface="Calibri"/>
                        <a:cs typeface="Calibri"/>
                      </a:endParaRPr>
                    </a:p>
                  </a:txBody>
                  <a:tcPr>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solidFill>
                      <a:schemeClr val="bg1">
                        <a:lumMod val="95000"/>
                      </a:schemeClr>
                    </a:solidFill>
                  </a:tcPr>
                </a:tc>
                <a:tc>
                  <a:txBody>
                    <a:bodyPr/>
                    <a:lstStyle/>
                    <a:p>
                      <a:endParaRPr lang="en-GB" sz="1400" dirty="0">
                        <a:solidFill>
                          <a:schemeClr val="tx1"/>
                        </a:solidFill>
                        <a:latin typeface="Calibri"/>
                        <a:cs typeface="Calibri"/>
                      </a:endParaRPr>
                    </a:p>
                  </a:txBody>
                  <a:tcPr>
                    <a:solidFill>
                      <a:schemeClr val="bg1">
                        <a:lumMod val="95000"/>
                      </a:schemeClr>
                    </a:solidFill>
                  </a:tcPr>
                </a:tc>
                <a:tc>
                  <a:txBody>
                    <a:bodyPr/>
                    <a:lstStyle/>
                    <a:p>
                      <a:r>
                        <a:rPr lang="en-GB" sz="1800" dirty="0">
                          <a:solidFill>
                            <a:schemeClr val="tx1"/>
                          </a:solidFill>
                          <a:latin typeface="Calibri"/>
                          <a:cs typeface="Calibri"/>
                        </a:rPr>
                        <a:t>5.28</a:t>
                      </a:r>
                    </a:p>
                  </a:txBody>
                  <a:tcPr>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solidFill>
                      <a:schemeClr val="bg1">
                        <a:lumMod val="95000"/>
                      </a:schemeClr>
                    </a:solidFill>
                  </a:tcPr>
                </a:tc>
                <a:tc>
                  <a:txBody>
                    <a:bodyPr/>
                    <a:lstStyle/>
                    <a:p>
                      <a:endParaRPr lang="en-GB" sz="1400" dirty="0">
                        <a:solidFill>
                          <a:schemeClr val="tx1"/>
                        </a:solidFill>
                        <a:latin typeface="Calibri"/>
                        <a:cs typeface="Calibri"/>
                      </a:endParaRPr>
                    </a:p>
                  </a:txBody>
                  <a:tcPr>
                    <a:solidFill>
                      <a:schemeClr val="bg1">
                        <a:lumMod val="95000"/>
                      </a:schemeClr>
                    </a:solidFill>
                  </a:tcPr>
                </a:tc>
                <a:tc>
                  <a:txBody>
                    <a:bodyPr/>
                    <a:lstStyle/>
                    <a:p>
                      <a:r>
                        <a:rPr lang="en-GB" sz="1800" dirty="0">
                          <a:solidFill>
                            <a:schemeClr val="tx1"/>
                          </a:solidFill>
                          <a:latin typeface="Calibri"/>
                          <a:cs typeface="Calibri"/>
                        </a:rPr>
                        <a:t>1.79</a:t>
                      </a:r>
                    </a:p>
                  </a:txBody>
                  <a:tcPr>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solidFill>
                      <a:schemeClr val="bg1">
                        <a:lumMod val="95000"/>
                      </a:schemeClr>
                    </a:solidFill>
                  </a:tcPr>
                </a:tc>
                <a:tc>
                  <a:txBody>
                    <a:bodyPr/>
                    <a:lstStyle/>
                    <a:p>
                      <a:endParaRPr lang="en-GB" sz="1800">
                        <a:solidFill>
                          <a:schemeClr val="tx1"/>
                        </a:solidFill>
                        <a:latin typeface="Calibri"/>
                        <a:cs typeface="Calibri"/>
                      </a:endParaRPr>
                    </a:p>
                  </a:txBody>
                  <a:tcPr>
                    <a:solidFill>
                      <a:schemeClr val="bg1">
                        <a:lumMod val="95000"/>
                      </a:schemeClr>
                    </a:solidFill>
                  </a:tcPr>
                </a:tc>
                <a:tc>
                  <a:txBody>
                    <a:bodyPr/>
                    <a:lstStyle/>
                    <a:p>
                      <a:r>
                        <a:rPr lang="en-US" sz="1800" dirty="0">
                          <a:solidFill>
                            <a:schemeClr val="tx1"/>
                          </a:solidFill>
                          <a:latin typeface="Calibri"/>
                          <a:cs typeface="Calibri"/>
                        </a:rPr>
                        <a:t>66  (37 to 82)</a:t>
                      </a:r>
                      <a:endParaRPr lang="en-GB" sz="1800" dirty="0">
                        <a:solidFill>
                          <a:schemeClr val="tx1"/>
                        </a:solidFill>
                        <a:latin typeface="Calibri"/>
                        <a:cs typeface="Calibri"/>
                      </a:endParaRPr>
                    </a:p>
                  </a:txBody>
                  <a:tcPr>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428687">
                <a:tc>
                  <a:txBody>
                    <a:bodyPr/>
                    <a:lstStyle/>
                    <a:p>
                      <a:r>
                        <a:rPr lang="is-IS" sz="1800" dirty="0">
                          <a:solidFill>
                            <a:schemeClr val="tx1"/>
                          </a:solidFill>
                          <a:latin typeface="Calibri"/>
                          <a:cs typeface="Calibri"/>
                        </a:rPr>
                        <a:t>11 to 14 yrs</a:t>
                      </a:r>
                      <a:endParaRPr lang="en-GB" sz="1800" dirty="0">
                        <a:solidFill>
                          <a:schemeClr val="tx1"/>
                        </a:solidFill>
                        <a:latin typeface="Calibri"/>
                        <a:cs typeface="Calibri"/>
                      </a:endParaRPr>
                    </a:p>
                  </a:txBody>
                  <a:tcPr>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noFill/>
                  </a:tcPr>
                </a:tc>
                <a:tc>
                  <a:txBody>
                    <a:bodyPr/>
                    <a:lstStyle/>
                    <a:p>
                      <a:endParaRPr lang="en-GB" sz="1400">
                        <a:solidFill>
                          <a:schemeClr val="tx1"/>
                        </a:solidFill>
                        <a:latin typeface="Calibri"/>
                        <a:cs typeface="Calibri"/>
                      </a:endParaRPr>
                    </a:p>
                  </a:txBody>
                  <a:tcPr>
                    <a:noFill/>
                  </a:tcPr>
                </a:tc>
                <a:tc>
                  <a:txBody>
                    <a:bodyPr/>
                    <a:lstStyle/>
                    <a:p>
                      <a:r>
                        <a:rPr lang="en-GB" sz="1800" dirty="0">
                          <a:solidFill>
                            <a:schemeClr val="tx1"/>
                          </a:solidFill>
                          <a:latin typeface="Calibri"/>
                          <a:cs typeface="Calibri"/>
                        </a:rPr>
                        <a:t>5.54</a:t>
                      </a:r>
                    </a:p>
                  </a:txBody>
                  <a:tcPr>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noFill/>
                  </a:tcPr>
                </a:tc>
                <a:tc>
                  <a:txBody>
                    <a:bodyPr/>
                    <a:lstStyle/>
                    <a:p>
                      <a:endParaRPr lang="en-GB" sz="1400">
                        <a:solidFill>
                          <a:schemeClr val="tx1"/>
                        </a:solidFill>
                        <a:latin typeface="Calibri"/>
                        <a:cs typeface="Calibri"/>
                      </a:endParaRPr>
                    </a:p>
                  </a:txBody>
                  <a:tcPr>
                    <a:noFill/>
                  </a:tcPr>
                </a:tc>
                <a:tc>
                  <a:txBody>
                    <a:bodyPr/>
                    <a:lstStyle/>
                    <a:p>
                      <a:r>
                        <a:rPr lang="en-GB" sz="1800" dirty="0">
                          <a:solidFill>
                            <a:schemeClr val="tx1"/>
                          </a:solidFill>
                          <a:latin typeface="Calibri"/>
                          <a:cs typeface="Calibri"/>
                        </a:rPr>
                        <a:t>1.11</a:t>
                      </a:r>
                    </a:p>
                  </a:txBody>
                  <a:tcPr>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noFill/>
                  </a:tcPr>
                </a:tc>
                <a:tc>
                  <a:txBody>
                    <a:bodyPr/>
                    <a:lstStyle/>
                    <a:p>
                      <a:endParaRPr lang="en-GB" sz="1800">
                        <a:solidFill>
                          <a:schemeClr val="tx1"/>
                        </a:solidFill>
                        <a:latin typeface="Calibri"/>
                        <a:cs typeface="Calibri"/>
                      </a:endParaRPr>
                    </a:p>
                  </a:txBody>
                  <a:tcPr>
                    <a:noFill/>
                  </a:tcPr>
                </a:tc>
                <a:tc>
                  <a:txBody>
                    <a:bodyPr/>
                    <a:lstStyle/>
                    <a:p>
                      <a:r>
                        <a:rPr lang="en-US" sz="1800" dirty="0">
                          <a:solidFill>
                            <a:schemeClr val="tx1"/>
                          </a:solidFill>
                          <a:latin typeface="Calibri"/>
                          <a:cs typeface="Calibri"/>
                        </a:rPr>
                        <a:t>80 (46 to 93)</a:t>
                      </a:r>
                      <a:endParaRPr lang="en-GB" sz="1800" dirty="0">
                        <a:solidFill>
                          <a:schemeClr val="tx1"/>
                        </a:solidFill>
                        <a:latin typeface="Calibri"/>
                        <a:cs typeface="Calibri"/>
                      </a:endParaRPr>
                    </a:p>
                  </a:txBody>
                  <a:tcPr>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noFill/>
                  </a:tcPr>
                </a:tc>
                <a:extLst>
                  <a:ext uri="{0D108BD9-81ED-4DB2-BD59-A6C34878D82A}">
                    <a16:rowId xmlns:a16="http://schemas.microsoft.com/office/drawing/2014/main" val="10003"/>
                  </a:ext>
                </a:extLst>
              </a:tr>
              <a:tr h="428687">
                <a:tc>
                  <a:txBody>
                    <a:bodyPr/>
                    <a:lstStyle/>
                    <a:p>
                      <a:r>
                        <a:rPr lang="fi-FI" sz="1800" dirty="0">
                          <a:solidFill>
                            <a:schemeClr val="tx1"/>
                          </a:solidFill>
                          <a:latin typeface="Calibri"/>
                          <a:cs typeface="Calibri"/>
                        </a:rPr>
                        <a:t>9-10 </a:t>
                      </a:r>
                      <a:r>
                        <a:rPr lang="fi-FI" sz="1800" dirty="0" err="1">
                          <a:solidFill>
                            <a:schemeClr val="tx1"/>
                          </a:solidFill>
                          <a:latin typeface="Calibri"/>
                          <a:cs typeface="Calibri"/>
                        </a:rPr>
                        <a:t>yrs</a:t>
                      </a:r>
                      <a:r>
                        <a:rPr lang="fi-FI" sz="1800" dirty="0">
                          <a:solidFill>
                            <a:schemeClr val="tx1"/>
                          </a:solidFill>
                          <a:latin typeface="Calibri"/>
                          <a:cs typeface="Calibri"/>
                        </a:rPr>
                        <a:t> </a:t>
                      </a:r>
                      <a:endParaRPr lang="en-GB" sz="1800" dirty="0">
                        <a:solidFill>
                          <a:schemeClr val="tx1"/>
                        </a:solidFill>
                        <a:latin typeface="Calibri"/>
                        <a:cs typeface="Calibri"/>
                      </a:endParaRPr>
                    </a:p>
                  </a:txBody>
                  <a:tcPr>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solidFill>
                      <a:srgbClr val="F2F2F2"/>
                    </a:solidFill>
                  </a:tcPr>
                </a:tc>
                <a:tc>
                  <a:txBody>
                    <a:bodyPr/>
                    <a:lstStyle/>
                    <a:p>
                      <a:endParaRPr lang="en-GB" sz="1400" dirty="0">
                        <a:solidFill>
                          <a:schemeClr val="tx1"/>
                        </a:solidFill>
                        <a:latin typeface="Calibri"/>
                        <a:cs typeface="Calibri"/>
                      </a:endParaRPr>
                    </a:p>
                  </a:txBody>
                  <a:tcPr>
                    <a:solidFill>
                      <a:srgbClr val="F2F2F2"/>
                    </a:solidFill>
                  </a:tcPr>
                </a:tc>
                <a:tc>
                  <a:txBody>
                    <a:bodyPr/>
                    <a:lstStyle/>
                    <a:p>
                      <a:r>
                        <a:rPr lang="en-GB" sz="1800" dirty="0">
                          <a:solidFill>
                            <a:schemeClr val="tx1"/>
                          </a:solidFill>
                          <a:latin typeface="Calibri"/>
                          <a:cs typeface="Calibri"/>
                        </a:rPr>
                        <a:t>1.69</a:t>
                      </a:r>
                    </a:p>
                  </a:txBody>
                  <a:tcPr>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solidFill>
                      <a:srgbClr val="F2F2F2"/>
                    </a:solidFill>
                  </a:tcPr>
                </a:tc>
                <a:tc>
                  <a:txBody>
                    <a:bodyPr/>
                    <a:lstStyle/>
                    <a:p>
                      <a:endParaRPr lang="en-GB" sz="1400" dirty="0">
                        <a:solidFill>
                          <a:schemeClr val="tx1"/>
                        </a:solidFill>
                        <a:latin typeface="Calibri"/>
                        <a:cs typeface="Calibri"/>
                      </a:endParaRPr>
                    </a:p>
                  </a:txBody>
                  <a:tcPr>
                    <a:solidFill>
                      <a:srgbClr val="F2F2F2"/>
                    </a:solidFill>
                  </a:tcPr>
                </a:tc>
                <a:tc>
                  <a:txBody>
                    <a:bodyPr/>
                    <a:lstStyle/>
                    <a:p>
                      <a:r>
                        <a:rPr lang="en-GB" sz="1800" dirty="0">
                          <a:solidFill>
                            <a:schemeClr val="tx1"/>
                          </a:solidFill>
                          <a:latin typeface="Calibri"/>
                          <a:cs typeface="Calibri"/>
                        </a:rPr>
                        <a:t>1.30</a:t>
                      </a:r>
                    </a:p>
                  </a:txBody>
                  <a:tcPr>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solidFill>
                      <a:srgbClr val="F2F2F2"/>
                    </a:solidFill>
                  </a:tcPr>
                </a:tc>
                <a:tc>
                  <a:txBody>
                    <a:bodyPr/>
                    <a:lstStyle/>
                    <a:p>
                      <a:endParaRPr lang="en-GB" sz="1800" dirty="0">
                        <a:solidFill>
                          <a:schemeClr val="tx1"/>
                        </a:solidFill>
                        <a:latin typeface="Calibri"/>
                        <a:cs typeface="Calibri"/>
                      </a:endParaRPr>
                    </a:p>
                  </a:txBody>
                  <a:tcPr>
                    <a:solidFill>
                      <a:srgbClr val="F2F2F2"/>
                    </a:solidFill>
                  </a:tcPr>
                </a:tc>
                <a:tc>
                  <a:txBody>
                    <a:bodyPr/>
                    <a:lstStyle/>
                    <a:p>
                      <a:r>
                        <a:rPr lang="en-US" sz="1800" dirty="0">
                          <a:solidFill>
                            <a:schemeClr val="tx1"/>
                          </a:solidFill>
                          <a:latin typeface="Calibri"/>
                          <a:cs typeface="Calibri"/>
                        </a:rPr>
                        <a:t>23 (-228 to 82)</a:t>
                      </a:r>
                      <a:endParaRPr lang="en-GB" sz="1800" dirty="0">
                        <a:solidFill>
                          <a:schemeClr val="tx1"/>
                        </a:solidFill>
                        <a:latin typeface="Calibri"/>
                        <a:cs typeface="Calibri"/>
                      </a:endParaRPr>
                    </a:p>
                  </a:txBody>
                  <a:tcPr>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solidFill>
                      <a:srgbClr val="F2F2F2"/>
                    </a:solidFill>
                  </a:tcPr>
                </a:tc>
                <a:extLst>
                  <a:ext uri="{0D108BD9-81ED-4DB2-BD59-A6C34878D82A}">
                    <a16:rowId xmlns:a16="http://schemas.microsoft.com/office/drawing/2014/main" val="10004"/>
                  </a:ext>
                </a:extLst>
              </a:tr>
              <a:tr h="428687">
                <a:tc>
                  <a:txBody>
                    <a:bodyPr/>
                    <a:lstStyle/>
                    <a:p>
                      <a:r>
                        <a:rPr lang="is-IS" sz="1800" dirty="0">
                          <a:solidFill>
                            <a:schemeClr val="tx1"/>
                          </a:solidFill>
                          <a:latin typeface="Calibri"/>
                          <a:cs typeface="Calibri"/>
                        </a:rPr>
                        <a:t>5-8 yrs </a:t>
                      </a:r>
                      <a:endParaRPr lang="en-GB" sz="1800" dirty="0">
                        <a:solidFill>
                          <a:schemeClr val="tx1"/>
                        </a:solidFill>
                        <a:latin typeface="Calibri"/>
                        <a:cs typeface="Calibri"/>
                      </a:endParaRPr>
                    </a:p>
                  </a:txBody>
                  <a:tcPr>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noFill/>
                  </a:tcPr>
                </a:tc>
                <a:tc>
                  <a:txBody>
                    <a:bodyPr/>
                    <a:lstStyle/>
                    <a:p>
                      <a:endParaRPr lang="en-GB" sz="1400">
                        <a:solidFill>
                          <a:schemeClr val="tx1"/>
                        </a:solidFill>
                        <a:latin typeface="Calibri"/>
                        <a:cs typeface="Calibri"/>
                      </a:endParaRPr>
                    </a:p>
                  </a:txBody>
                  <a:tcPr>
                    <a:noFill/>
                  </a:tcPr>
                </a:tc>
                <a:tc>
                  <a:txBody>
                    <a:bodyPr/>
                    <a:lstStyle/>
                    <a:p>
                      <a:r>
                        <a:rPr lang="en-GB" sz="1800" dirty="0">
                          <a:solidFill>
                            <a:schemeClr val="tx1"/>
                          </a:solidFill>
                          <a:latin typeface="Calibri"/>
                          <a:cs typeface="Calibri"/>
                        </a:rPr>
                        <a:t>2.07</a:t>
                      </a:r>
                    </a:p>
                  </a:txBody>
                  <a:tcPr>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noFill/>
                  </a:tcPr>
                </a:tc>
                <a:tc>
                  <a:txBody>
                    <a:bodyPr/>
                    <a:lstStyle/>
                    <a:p>
                      <a:endParaRPr lang="en-GB" sz="1400" dirty="0">
                        <a:solidFill>
                          <a:schemeClr val="tx1"/>
                        </a:solidFill>
                        <a:latin typeface="Calibri"/>
                        <a:cs typeface="Calibri"/>
                      </a:endParaRPr>
                    </a:p>
                  </a:txBody>
                  <a:tcPr>
                    <a:noFill/>
                  </a:tcPr>
                </a:tc>
                <a:tc>
                  <a:txBody>
                    <a:bodyPr/>
                    <a:lstStyle/>
                    <a:p>
                      <a:r>
                        <a:rPr lang="en-GB" sz="1800" dirty="0">
                          <a:solidFill>
                            <a:schemeClr val="tx1"/>
                          </a:solidFill>
                          <a:latin typeface="Calibri"/>
                          <a:cs typeface="Calibri"/>
                        </a:rPr>
                        <a:t>0.87</a:t>
                      </a:r>
                    </a:p>
                  </a:txBody>
                  <a:tcPr>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noFill/>
                  </a:tcPr>
                </a:tc>
                <a:tc>
                  <a:txBody>
                    <a:bodyPr/>
                    <a:lstStyle/>
                    <a:p>
                      <a:endParaRPr lang="en-GB" sz="1800">
                        <a:solidFill>
                          <a:schemeClr val="tx1"/>
                        </a:solidFill>
                        <a:latin typeface="Calibri"/>
                        <a:cs typeface="Calibri"/>
                      </a:endParaRPr>
                    </a:p>
                  </a:txBody>
                  <a:tcPr>
                    <a:noFill/>
                  </a:tcPr>
                </a:tc>
                <a:tc>
                  <a:txBody>
                    <a:bodyPr/>
                    <a:lstStyle/>
                    <a:p>
                      <a:r>
                        <a:rPr lang="en-US" sz="1800" dirty="0">
                          <a:solidFill>
                            <a:schemeClr val="tx1"/>
                          </a:solidFill>
                          <a:latin typeface="Calibri"/>
                          <a:cs typeface="Calibri"/>
                        </a:rPr>
                        <a:t>58 (-35 to 87)</a:t>
                      </a:r>
                      <a:endParaRPr lang="en-GB" sz="1800" dirty="0">
                        <a:solidFill>
                          <a:schemeClr val="tx1"/>
                        </a:solidFill>
                        <a:latin typeface="Calibri"/>
                        <a:cs typeface="Calibri"/>
                      </a:endParaRPr>
                    </a:p>
                  </a:txBody>
                  <a:tcPr>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noFill/>
                  </a:tcPr>
                </a:tc>
                <a:extLst>
                  <a:ext uri="{0D108BD9-81ED-4DB2-BD59-A6C34878D82A}">
                    <a16:rowId xmlns:a16="http://schemas.microsoft.com/office/drawing/2014/main" val="10005"/>
                  </a:ext>
                </a:extLst>
              </a:tr>
              <a:tr h="428687">
                <a:tc>
                  <a:txBody>
                    <a:bodyPr/>
                    <a:lstStyle/>
                    <a:p>
                      <a:r>
                        <a:rPr lang="is-IS" sz="1800" dirty="0">
                          <a:solidFill>
                            <a:schemeClr val="tx1"/>
                          </a:solidFill>
                          <a:latin typeface="Calibri"/>
                          <a:cs typeface="Calibri"/>
                        </a:rPr>
                        <a:t>2 to 4 yrs</a:t>
                      </a:r>
                      <a:endParaRPr lang="en-GB" sz="1800" dirty="0">
                        <a:solidFill>
                          <a:schemeClr val="tx1"/>
                        </a:solidFill>
                        <a:latin typeface="Calibri"/>
                        <a:cs typeface="Calibri"/>
                      </a:endParaRPr>
                    </a:p>
                  </a:txBody>
                  <a:tcPr>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solidFill>
                      <a:srgbClr val="F2F2F2"/>
                    </a:solidFill>
                  </a:tcPr>
                </a:tc>
                <a:tc>
                  <a:txBody>
                    <a:bodyPr/>
                    <a:lstStyle/>
                    <a:p>
                      <a:endParaRPr lang="en-GB" sz="1400">
                        <a:solidFill>
                          <a:schemeClr val="tx1"/>
                        </a:solidFill>
                        <a:latin typeface="Calibri"/>
                        <a:cs typeface="Calibri"/>
                      </a:endParaRPr>
                    </a:p>
                  </a:txBody>
                  <a:tcPr>
                    <a:solidFill>
                      <a:srgbClr val="F2F2F2"/>
                    </a:solidFill>
                  </a:tcPr>
                </a:tc>
                <a:tc>
                  <a:txBody>
                    <a:bodyPr/>
                    <a:lstStyle/>
                    <a:p>
                      <a:r>
                        <a:rPr lang="en-GB" sz="1800" dirty="0">
                          <a:solidFill>
                            <a:schemeClr val="tx1"/>
                          </a:solidFill>
                          <a:latin typeface="Calibri"/>
                          <a:cs typeface="Calibri"/>
                        </a:rPr>
                        <a:t>3.94</a:t>
                      </a:r>
                    </a:p>
                  </a:txBody>
                  <a:tcPr>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solidFill>
                      <a:srgbClr val="F2F2F2"/>
                    </a:solidFill>
                  </a:tcPr>
                </a:tc>
                <a:tc>
                  <a:txBody>
                    <a:bodyPr/>
                    <a:lstStyle/>
                    <a:p>
                      <a:endParaRPr lang="en-GB" sz="1400" dirty="0">
                        <a:solidFill>
                          <a:schemeClr val="tx1"/>
                        </a:solidFill>
                        <a:latin typeface="Calibri"/>
                        <a:cs typeface="Calibri"/>
                      </a:endParaRPr>
                    </a:p>
                  </a:txBody>
                  <a:tcPr>
                    <a:solidFill>
                      <a:srgbClr val="F2F2F2"/>
                    </a:solidFill>
                  </a:tcPr>
                </a:tc>
                <a:tc>
                  <a:txBody>
                    <a:bodyPr/>
                    <a:lstStyle/>
                    <a:p>
                      <a:r>
                        <a:rPr lang="en-GB" sz="1800" dirty="0">
                          <a:solidFill>
                            <a:schemeClr val="tx1"/>
                          </a:solidFill>
                          <a:latin typeface="Calibri"/>
                          <a:cs typeface="Calibri"/>
                        </a:rPr>
                        <a:t>1.20</a:t>
                      </a:r>
                    </a:p>
                  </a:txBody>
                  <a:tcPr>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solidFill>
                      <a:srgbClr val="F2F2F2"/>
                    </a:solidFill>
                  </a:tcPr>
                </a:tc>
                <a:tc>
                  <a:txBody>
                    <a:bodyPr/>
                    <a:lstStyle/>
                    <a:p>
                      <a:endParaRPr lang="en-GB" sz="1800">
                        <a:solidFill>
                          <a:schemeClr val="tx1"/>
                        </a:solidFill>
                        <a:latin typeface="Calibri"/>
                        <a:cs typeface="Calibri"/>
                      </a:endParaRPr>
                    </a:p>
                  </a:txBody>
                  <a:tcPr>
                    <a:solidFill>
                      <a:srgbClr val="F2F2F2"/>
                    </a:solidFill>
                  </a:tcPr>
                </a:tc>
                <a:tc>
                  <a:txBody>
                    <a:bodyPr/>
                    <a:lstStyle/>
                    <a:p>
                      <a:r>
                        <a:rPr lang="en-US" sz="1800" dirty="0">
                          <a:solidFill>
                            <a:schemeClr val="tx1"/>
                          </a:solidFill>
                          <a:latin typeface="Calibri"/>
                          <a:cs typeface="Calibri"/>
                        </a:rPr>
                        <a:t>70 (30 to 87)</a:t>
                      </a:r>
                      <a:endParaRPr lang="en-GB" sz="1800" dirty="0">
                        <a:solidFill>
                          <a:schemeClr val="tx1"/>
                        </a:solidFill>
                        <a:latin typeface="Calibri"/>
                        <a:cs typeface="Calibri"/>
                      </a:endParaRPr>
                    </a:p>
                  </a:txBody>
                  <a:tcPr>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solidFill>
                      <a:srgbClr val="F2F2F2"/>
                    </a:solidFill>
                  </a:tcPr>
                </a:tc>
                <a:extLst>
                  <a:ext uri="{0D108BD9-81ED-4DB2-BD59-A6C34878D82A}">
                    <a16:rowId xmlns:a16="http://schemas.microsoft.com/office/drawing/2014/main" val="10006"/>
                  </a:ext>
                </a:extLst>
              </a:tr>
              <a:tr h="428687">
                <a:tc>
                  <a:txBody>
                    <a:bodyPr/>
                    <a:lstStyle/>
                    <a:p>
                      <a:r>
                        <a:rPr lang="fi-FI" sz="1800" dirty="0">
                          <a:solidFill>
                            <a:schemeClr val="tx1"/>
                          </a:solidFill>
                          <a:latin typeface="Calibri"/>
                          <a:cs typeface="Calibri"/>
                        </a:rPr>
                        <a:t>1 </a:t>
                      </a:r>
                      <a:r>
                        <a:rPr lang="fi-FI" sz="1800" dirty="0" err="1">
                          <a:solidFill>
                            <a:schemeClr val="tx1"/>
                          </a:solidFill>
                          <a:latin typeface="Calibri"/>
                          <a:cs typeface="Calibri"/>
                        </a:rPr>
                        <a:t>yr</a:t>
                      </a:r>
                      <a:endParaRPr lang="en-GB" sz="1800" dirty="0">
                        <a:solidFill>
                          <a:schemeClr val="tx1"/>
                        </a:solidFill>
                        <a:latin typeface="Calibri"/>
                        <a:cs typeface="Calibri"/>
                      </a:endParaRPr>
                    </a:p>
                  </a:txBody>
                  <a:tcPr>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noFill/>
                  </a:tcPr>
                </a:tc>
                <a:tc>
                  <a:txBody>
                    <a:bodyPr/>
                    <a:lstStyle/>
                    <a:p>
                      <a:endParaRPr lang="en-GB" sz="1400">
                        <a:solidFill>
                          <a:schemeClr val="tx1"/>
                        </a:solidFill>
                        <a:latin typeface="Calibri"/>
                        <a:cs typeface="Calibri"/>
                      </a:endParaRPr>
                    </a:p>
                  </a:txBody>
                  <a:tcPr>
                    <a:noFill/>
                  </a:tcPr>
                </a:tc>
                <a:tc>
                  <a:txBody>
                    <a:bodyPr/>
                    <a:lstStyle/>
                    <a:p>
                      <a:r>
                        <a:rPr lang="en-GB" sz="1800" dirty="0">
                          <a:solidFill>
                            <a:schemeClr val="tx1"/>
                          </a:solidFill>
                          <a:latin typeface="Calibri"/>
                          <a:cs typeface="Calibri"/>
                        </a:rPr>
                        <a:t>6.82</a:t>
                      </a:r>
                    </a:p>
                  </a:txBody>
                  <a:tcPr>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noFill/>
                  </a:tcPr>
                </a:tc>
                <a:tc>
                  <a:txBody>
                    <a:bodyPr/>
                    <a:lstStyle/>
                    <a:p>
                      <a:endParaRPr lang="en-GB" sz="1400">
                        <a:solidFill>
                          <a:schemeClr val="tx1"/>
                        </a:solidFill>
                        <a:latin typeface="Calibri"/>
                        <a:cs typeface="Calibri"/>
                      </a:endParaRPr>
                    </a:p>
                  </a:txBody>
                  <a:tcPr>
                    <a:noFill/>
                  </a:tcPr>
                </a:tc>
                <a:tc>
                  <a:txBody>
                    <a:bodyPr/>
                    <a:lstStyle/>
                    <a:p>
                      <a:r>
                        <a:rPr lang="en-GB" sz="1800" dirty="0">
                          <a:solidFill>
                            <a:schemeClr val="tx1"/>
                          </a:solidFill>
                          <a:latin typeface="Calibri"/>
                          <a:cs typeface="Calibri"/>
                        </a:rPr>
                        <a:t>2.05</a:t>
                      </a:r>
                    </a:p>
                  </a:txBody>
                  <a:tcPr>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noFill/>
                  </a:tcPr>
                </a:tc>
                <a:tc>
                  <a:txBody>
                    <a:bodyPr/>
                    <a:lstStyle/>
                    <a:p>
                      <a:endParaRPr lang="en-GB" sz="1800" dirty="0">
                        <a:solidFill>
                          <a:schemeClr val="tx1"/>
                        </a:solidFill>
                        <a:latin typeface="Calibri"/>
                        <a:cs typeface="Calibri"/>
                      </a:endParaRPr>
                    </a:p>
                  </a:txBody>
                  <a:tcPr>
                    <a:noFill/>
                  </a:tcPr>
                </a:tc>
                <a:tc>
                  <a:txBody>
                    <a:bodyPr/>
                    <a:lstStyle/>
                    <a:p>
                      <a:r>
                        <a:rPr lang="en-US" sz="1800" dirty="0">
                          <a:solidFill>
                            <a:schemeClr val="tx1"/>
                          </a:solidFill>
                          <a:latin typeface="Calibri"/>
                          <a:cs typeface="Calibri"/>
                        </a:rPr>
                        <a:t>70 (-24 to 93)</a:t>
                      </a:r>
                      <a:endParaRPr lang="en-GB" sz="1800" dirty="0">
                        <a:solidFill>
                          <a:schemeClr val="tx1"/>
                        </a:solidFill>
                        <a:latin typeface="Calibri"/>
                        <a:cs typeface="Calibri"/>
                      </a:endParaRPr>
                    </a:p>
                  </a:txBody>
                  <a:tcPr>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noFill/>
                  </a:tcPr>
                </a:tc>
                <a:extLst>
                  <a:ext uri="{0D108BD9-81ED-4DB2-BD59-A6C34878D82A}">
                    <a16:rowId xmlns:a16="http://schemas.microsoft.com/office/drawing/2014/main" val="10007"/>
                  </a:ext>
                </a:extLst>
              </a:tr>
              <a:tr h="428687">
                <a:tc>
                  <a:txBody>
                    <a:bodyPr/>
                    <a:lstStyle/>
                    <a:p>
                      <a:r>
                        <a:rPr lang="en-GB" sz="1800" dirty="0">
                          <a:solidFill>
                            <a:schemeClr val="tx1"/>
                          </a:solidFill>
                          <a:latin typeface="Calibri"/>
                          <a:cs typeface="Calibri"/>
                        </a:rPr>
                        <a:t>Infant catch-up</a:t>
                      </a:r>
                    </a:p>
                  </a:txBody>
                  <a:tcPr>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solidFill>
                      <a:srgbClr val="F2F2F2"/>
                    </a:solidFill>
                  </a:tcPr>
                </a:tc>
                <a:tc>
                  <a:txBody>
                    <a:bodyPr/>
                    <a:lstStyle/>
                    <a:p>
                      <a:endParaRPr lang="en-GB" sz="1400" dirty="0">
                        <a:solidFill>
                          <a:schemeClr val="tx1"/>
                        </a:solidFill>
                        <a:latin typeface="Calibri"/>
                        <a:cs typeface="Calibri"/>
                      </a:endParaRPr>
                    </a:p>
                  </a:txBody>
                  <a:tcPr>
                    <a:solidFill>
                      <a:srgbClr val="F2F2F2"/>
                    </a:solidFill>
                  </a:tcPr>
                </a:tc>
                <a:tc>
                  <a:txBody>
                    <a:bodyPr/>
                    <a:lstStyle/>
                    <a:p>
                      <a:r>
                        <a:rPr lang="en-GB" sz="1800" dirty="0">
                          <a:solidFill>
                            <a:schemeClr val="tx1"/>
                          </a:solidFill>
                          <a:latin typeface="Calibri"/>
                          <a:cs typeface="Calibri"/>
                        </a:rPr>
                        <a:t>7.49</a:t>
                      </a:r>
                    </a:p>
                  </a:txBody>
                  <a:tcPr>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solidFill>
                      <a:srgbClr val="F2F2F2"/>
                    </a:solidFill>
                  </a:tcPr>
                </a:tc>
                <a:tc>
                  <a:txBody>
                    <a:bodyPr/>
                    <a:lstStyle/>
                    <a:p>
                      <a:endParaRPr lang="en-GB" sz="1400" dirty="0">
                        <a:solidFill>
                          <a:schemeClr val="tx1"/>
                        </a:solidFill>
                        <a:latin typeface="Calibri"/>
                        <a:cs typeface="Calibri"/>
                      </a:endParaRPr>
                    </a:p>
                  </a:txBody>
                  <a:tcPr>
                    <a:solidFill>
                      <a:srgbClr val="F2F2F2"/>
                    </a:solidFill>
                  </a:tcPr>
                </a:tc>
                <a:tc>
                  <a:txBody>
                    <a:bodyPr/>
                    <a:lstStyle/>
                    <a:p>
                      <a:r>
                        <a:rPr lang="en-GB" sz="1800" dirty="0">
                          <a:solidFill>
                            <a:schemeClr val="tx1"/>
                          </a:solidFill>
                          <a:latin typeface="Calibri"/>
                          <a:cs typeface="Calibri"/>
                        </a:rPr>
                        <a:t>1.56</a:t>
                      </a:r>
                    </a:p>
                  </a:txBody>
                  <a:tcPr>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solidFill>
                      <a:srgbClr val="F2F2F2"/>
                    </a:solidFill>
                  </a:tcPr>
                </a:tc>
                <a:tc>
                  <a:txBody>
                    <a:bodyPr/>
                    <a:lstStyle/>
                    <a:p>
                      <a:endParaRPr lang="en-GB" sz="1800" dirty="0">
                        <a:solidFill>
                          <a:schemeClr val="tx1"/>
                        </a:solidFill>
                        <a:latin typeface="Calibri"/>
                        <a:cs typeface="Calibri"/>
                      </a:endParaRPr>
                    </a:p>
                  </a:txBody>
                  <a:tcPr>
                    <a:solidFill>
                      <a:srgbClr val="F2F2F2"/>
                    </a:solidFill>
                  </a:tcPr>
                </a:tc>
                <a:tc>
                  <a:txBody>
                    <a:bodyPr/>
                    <a:lstStyle/>
                    <a:p>
                      <a:r>
                        <a:rPr lang="en-US" sz="1800" dirty="0">
                          <a:solidFill>
                            <a:schemeClr val="tx1"/>
                          </a:solidFill>
                          <a:latin typeface="Calibri"/>
                          <a:cs typeface="Calibri"/>
                        </a:rPr>
                        <a:t>79 (-54 to 97)</a:t>
                      </a:r>
                      <a:endParaRPr lang="en-GB" sz="1800" dirty="0">
                        <a:solidFill>
                          <a:schemeClr val="tx1"/>
                        </a:solidFill>
                        <a:latin typeface="Calibri"/>
                        <a:cs typeface="Calibri"/>
                      </a:endParaRPr>
                    </a:p>
                  </a:txBody>
                  <a:tcPr>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solidFill>
                      <a:srgbClr val="F2F2F2"/>
                    </a:solidFill>
                  </a:tcPr>
                </a:tc>
                <a:extLst>
                  <a:ext uri="{0D108BD9-81ED-4DB2-BD59-A6C34878D82A}">
                    <a16:rowId xmlns:a16="http://schemas.microsoft.com/office/drawing/2014/main" val="10008"/>
                  </a:ext>
                </a:extLst>
              </a:tr>
              <a:tr h="423862">
                <a:tc>
                  <a:txBody>
                    <a:bodyPr/>
                    <a:lstStyle/>
                    <a:p>
                      <a:endParaRPr lang="en-GB" sz="1800" dirty="0">
                        <a:latin typeface="Calibri"/>
                        <a:cs typeface="Calibri"/>
                      </a:endParaRPr>
                    </a:p>
                  </a:txBody>
                  <a:tcPr>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noFill/>
                  </a:tcPr>
                </a:tc>
                <a:tc>
                  <a:txBody>
                    <a:bodyPr/>
                    <a:lstStyle/>
                    <a:p>
                      <a:endParaRPr lang="en-GB" sz="1400" dirty="0">
                        <a:latin typeface="Calibri"/>
                        <a:cs typeface="Calibri"/>
                      </a:endParaRPr>
                    </a:p>
                  </a:txBody>
                  <a:tcPr>
                    <a:noFill/>
                  </a:tcPr>
                </a:tc>
                <a:tc>
                  <a:txBody>
                    <a:bodyPr/>
                    <a:lstStyle/>
                    <a:p>
                      <a:endParaRPr lang="en-GB" sz="1800" dirty="0">
                        <a:latin typeface="Calibri"/>
                        <a:cs typeface="Calibri"/>
                      </a:endParaRPr>
                    </a:p>
                  </a:txBody>
                  <a:tcPr>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noFill/>
                  </a:tcPr>
                </a:tc>
                <a:tc>
                  <a:txBody>
                    <a:bodyPr/>
                    <a:lstStyle/>
                    <a:p>
                      <a:endParaRPr lang="en-GB" sz="1400">
                        <a:latin typeface="Calibri"/>
                        <a:cs typeface="Calibri"/>
                      </a:endParaRPr>
                    </a:p>
                  </a:txBody>
                  <a:tcPr>
                    <a:noFill/>
                  </a:tcPr>
                </a:tc>
                <a:tc>
                  <a:txBody>
                    <a:bodyPr/>
                    <a:lstStyle/>
                    <a:p>
                      <a:endParaRPr lang="en-GB" sz="1800" dirty="0">
                        <a:latin typeface="Calibri"/>
                        <a:cs typeface="Calibri"/>
                      </a:endParaRPr>
                    </a:p>
                  </a:txBody>
                  <a:tcPr>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noFill/>
                  </a:tcPr>
                </a:tc>
                <a:tc>
                  <a:txBody>
                    <a:bodyPr/>
                    <a:lstStyle/>
                    <a:p>
                      <a:endParaRPr lang="en-GB" sz="1800" dirty="0">
                        <a:latin typeface="Calibri"/>
                        <a:cs typeface="Calibri"/>
                      </a:endParaRPr>
                    </a:p>
                  </a:txBody>
                  <a:tcPr>
                    <a:noFill/>
                  </a:tcPr>
                </a:tc>
                <a:tc>
                  <a:txBody>
                    <a:bodyPr/>
                    <a:lstStyle/>
                    <a:p>
                      <a:endParaRPr lang="en-GB" sz="1800" dirty="0">
                        <a:latin typeface="Calibri"/>
                        <a:cs typeface="Calibri"/>
                      </a:endParaRPr>
                    </a:p>
                  </a:txBody>
                  <a:tcPr>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noFill/>
                  </a:tcPr>
                </a:tc>
                <a:extLst>
                  <a:ext uri="{0D108BD9-81ED-4DB2-BD59-A6C34878D82A}">
                    <a16:rowId xmlns:a16="http://schemas.microsoft.com/office/drawing/2014/main" val="10009"/>
                  </a:ext>
                </a:extLst>
              </a:tr>
              <a:tr h="428687">
                <a:tc>
                  <a:txBody>
                    <a:bodyPr/>
                    <a:lstStyle/>
                    <a:p>
                      <a:r>
                        <a:rPr lang="en-GB" sz="1800" b="1" dirty="0">
                          <a:latin typeface="Calibri"/>
                          <a:cs typeface="Calibri"/>
                        </a:rPr>
                        <a:t>Overall</a:t>
                      </a:r>
                    </a:p>
                  </a:txBody>
                  <a:tcPr>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solidFill>
                      <a:srgbClr val="F2F2F2"/>
                    </a:solidFill>
                  </a:tcPr>
                </a:tc>
                <a:tc>
                  <a:txBody>
                    <a:bodyPr/>
                    <a:lstStyle/>
                    <a:p>
                      <a:endParaRPr lang="en-GB" sz="1400" b="1" dirty="0">
                        <a:latin typeface="Calibri"/>
                        <a:cs typeface="Calibri"/>
                      </a:endParaRPr>
                    </a:p>
                  </a:txBody>
                  <a:tcPr>
                    <a:solidFill>
                      <a:srgbClr val="F2F2F2"/>
                    </a:solidFill>
                  </a:tcPr>
                </a:tc>
                <a:tc>
                  <a:txBody>
                    <a:bodyPr/>
                    <a:lstStyle/>
                    <a:p>
                      <a:r>
                        <a:rPr lang="en-GB" sz="1800" b="1" dirty="0">
                          <a:latin typeface="Calibri"/>
                          <a:cs typeface="Calibri"/>
                        </a:rPr>
                        <a:t>4.08</a:t>
                      </a:r>
                    </a:p>
                  </a:txBody>
                  <a:tcPr>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solidFill>
                      <a:srgbClr val="F2F2F2"/>
                    </a:solidFill>
                  </a:tcPr>
                </a:tc>
                <a:tc>
                  <a:txBody>
                    <a:bodyPr/>
                    <a:lstStyle/>
                    <a:p>
                      <a:endParaRPr lang="en-GB" sz="1400" b="1" dirty="0">
                        <a:latin typeface="Calibri"/>
                        <a:cs typeface="Calibri"/>
                      </a:endParaRPr>
                    </a:p>
                  </a:txBody>
                  <a:tcPr>
                    <a:solidFill>
                      <a:srgbClr val="F2F2F2"/>
                    </a:solidFill>
                  </a:tcPr>
                </a:tc>
                <a:tc>
                  <a:txBody>
                    <a:bodyPr/>
                    <a:lstStyle/>
                    <a:p>
                      <a:r>
                        <a:rPr lang="en-GB" sz="1800" b="1" dirty="0">
                          <a:latin typeface="Calibri"/>
                          <a:cs typeface="Calibri"/>
                        </a:rPr>
                        <a:t>1.36</a:t>
                      </a:r>
                    </a:p>
                  </a:txBody>
                  <a:tcPr>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solidFill>
                      <a:srgbClr val="F2F2F2"/>
                    </a:solidFill>
                  </a:tcPr>
                </a:tc>
                <a:tc>
                  <a:txBody>
                    <a:bodyPr/>
                    <a:lstStyle/>
                    <a:p>
                      <a:endParaRPr lang="en-GB" sz="1800" b="1" dirty="0">
                        <a:latin typeface="Calibri"/>
                        <a:cs typeface="Calibri"/>
                      </a:endParaRPr>
                    </a:p>
                  </a:txBody>
                  <a:tcPr>
                    <a:solidFill>
                      <a:srgbClr val="F2F2F2"/>
                    </a:solidFill>
                  </a:tcPr>
                </a:tc>
                <a:tc>
                  <a:txBody>
                    <a:bodyPr/>
                    <a:lstStyle/>
                    <a:p>
                      <a:r>
                        <a:rPr lang="en-US" sz="1800" b="1" dirty="0">
                          <a:latin typeface="Calibri"/>
                          <a:cs typeface="Calibri"/>
                        </a:rPr>
                        <a:t>67 (52 to 77)</a:t>
                      </a:r>
                      <a:endParaRPr lang="en-GB" sz="1800" b="1" dirty="0">
                        <a:latin typeface="Calibri"/>
                        <a:cs typeface="Calibri"/>
                      </a:endParaRPr>
                    </a:p>
                  </a:txBody>
                  <a:tcPr>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solidFill>
                      <a:srgbClr val="F2F2F2"/>
                    </a:solidFill>
                  </a:tcPr>
                </a:tc>
                <a:extLst>
                  <a:ext uri="{0D108BD9-81ED-4DB2-BD59-A6C34878D82A}">
                    <a16:rowId xmlns:a16="http://schemas.microsoft.com/office/drawing/2014/main" val="10010"/>
                  </a:ext>
                </a:extLst>
              </a:tr>
            </a:tbl>
          </a:graphicData>
        </a:graphic>
      </p:graphicFrame>
      <p:sp>
        <p:nvSpPr>
          <p:cNvPr id="7" name="Rectangle 6"/>
          <p:cNvSpPr/>
          <p:nvPr/>
        </p:nvSpPr>
        <p:spPr>
          <a:xfrm>
            <a:off x="3753635" y="2403894"/>
            <a:ext cx="1192176" cy="3881890"/>
          </a:xfrm>
          <a:prstGeom prst="rect">
            <a:avLst/>
          </a:prstGeom>
          <a:noFill/>
          <a:ln w="12700" cmpd="sng">
            <a:solidFill>
              <a:srgbClr val="478CBE"/>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8" name="Rectangle 7"/>
          <p:cNvSpPr/>
          <p:nvPr/>
        </p:nvSpPr>
        <p:spPr>
          <a:xfrm>
            <a:off x="6255456" y="2403894"/>
            <a:ext cx="1169012" cy="3881890"/>
          </a:xfrm>
          <a:prstGeom prst="rect">
            <a:avLst/>
          </a:prstGeom>
          <a:noFill/>
          <a:ln w="12700" cmpd="sng">
            <a:solidFill>
              <a:srgbClr val="C83F7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Tree>
    <p:extLst>
      <p:ext uri="{BB962C8B-B14F-4D97-AF65-F5344CB8AC3E}">
        <p14:creationId xmlns:p14="http://schemas.microsoft.com/office/powerpoint/2010/main" val="3487611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35278" y="0"/>
            <a:ext cx="10721443" cy="6858000"/>
          </a:xfrm>
          <a:prstGeom prst="rect">
            <a:avLst/>
          </a:prstGeom>
        </p:spPr>
      </p:pic>
    </p:spTree>
    <p:extLst>
      <p:ext uri="{BB962C8B-B14F-4D97-AF65-F5344CB8AC3E}">
        <p14:creationId xmlns:p14="http://schemas.microsoft.com/office/powerpoint/2010/main" val="36397146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TotalTime>
  <Words>743</Words>
  <Application>Microsoft Office PowerPoint</Application>
  <PresentationFormat>Widescreen</PresentationFormat>
  <Paragraphs>72</Paragraphs>
  <Slides>21</Slides>
  <Notes>1</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9" baseType="lpstr">
      <vt:lpstr>ＭＳ Ｐゴシック</vt:lpstr>
      <vt:lpstr>Arial</vt:lpstr>
      <vt:lpstr>Calibri</vt:lpstr>
      <vt:lpstr>Calibri Light</vt:lpstr>
      <vt:lpstr>Times New Roman</vt:lpstr>
      <vt:lpstr>Wingdings</vt:lpstr>
      <vt:lpstr>Office Theme</vt:lpstr>
      <vt:lpstr>Chart</vt:lpstr>
      <vt:lpstr>PowerPoint Presentation</vt:lpstr>
      <vt:lpstr>PowerPoint Presentation</vt:lpstr>
      <vt:lpstr>PowerPoint Presentation</vt:lpstr>
      <vt:lpstr>PowerPoint Presentation</vt:lpstr>
      <vt:lpstr>PowerPoint Presentation</vt:lpstr>
      <vt:lpstr>PowerPoint Presentation</vt:lpstr>
      <vt:lpstr>Introduction of Meningococcal C vaccine in the UK.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Salisbury</dc:creator>
  <cp:lastModifiedBy>David Salisbury</cp:lastModifiedBy>
  <cp:revision>4</cp:revision>
  <dcterms:created xsi:type="dcterms:W3CDTF">2017-06-06T13:30:08Z</dcterms:created>
  <dcterms:modified xsi:type="dcterms:W3CDTF">2017-06-12T18:43:45Z</dcterms:modified>
</cp:coreProperties>
</file>